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2" r:id="rId5"/>
    <p:sldId id="260" r:id="rId6"/>
    <p:sldId id="263" r:id="rId7"/>
    <p:sldId id="261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35" autoAdjust="0"/>
    <p:restoredTop sz="94660"/>
  </p:normalViewPr>
  <p:slideViewPr>
    <p:cSldViewPr>
      <p:cViewPr>
        <p:scale>
          <a:sx n="80" d="100"/>
          <a:sy n="80" d="100"/>
        </p:scale>
        <p:origin x="-143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39334-5E81-4A34-B0D7-528431A8C9E7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D48CC-9F76-4F87-B57B-9FDB396F0F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D48CC-9F76-4F87-B57B-9FDB396F0F06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08" y="357166"/>
            <a:ext cx="4580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Цифровая схемотехника</a:t>
            </a:r>
            <a:endParaRPr lang="ru-RU" sz="3200" b="1" dirty="0"/>
          </a:p>
        </p:txBody>
      </p:sp>
      <p:pic>
        <p:nvPicPr>
          <p:cNvPr id="1026" name="Picture 2" descr="https://www.ntc-raduga.ru/images/schem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3116"/>
            <a:ext cx="5581650" cy="40100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28860" y="1142984"/>
            <a:ext cx="3877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Лекция 2. Интеграция и Карты Карно.</a:t>
            </a:r>
            <a:endParaRPr lang="ru-RU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00034" y="571480"/>
            <a:ext cx="81439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В лекции 1 мы познакомились с базовыми элементами из которых строится любая цифровая схема (элементы малой степени интеграции). </a:t>
            </a:r>
          </a:p>
          <a:p>
            <a:pPr algn="just"/>
            <a:r>
              <a:rPr lang="ru-RU" dirty="0" smtClean="0"/>
              <a:t>   Попробовали создать на их основе небольшую КС и минимизировать ее с использованием метода Карно.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В данной лекции мы подробно рассмотрим </a:t>
            </a:r>
            <a:r>
              <a:rPr lang="ru-RU" b="1" dirty="0" smtClean="0"/>
              <a:t>карты Карно </a:t>
            </a:r>
            <a:r>
              <a:rPr lang="ru-RU" dirty="0" smtClean="0"/>
              <a:t>на примере синтеза элементов средней степени интеграции и попутно рассмотрим саму интеграцию.</a:t>
            </a:r>
          </a:p>
          <a:p>
            <a:pPr algn="just"/>
            <a:r>
              <a:rPr lang="ru-RU" dirty="0" smtClean="0"/>
              <a:t>   Проделаем несколько упражнений для прочного освоения материала и синтеза КС.</a:t>
            </a:r>
          </a:p>
          <a:p>
            <a:pPr algn="just"/>
            <a:r>
              <a:rPr lang="ru-RU" dirty="0" smtClean="0"/>
              <a:t>  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Итак</a:t>
            </a:r>
            <a:r>
              <a:rPr lang="ru-RU" dirty="0" smtClean="0"/>
              <a:t>, все элементы средней степени интеграции состоят из элементов малой степени интеграции («И», «ИЛИ», «НЕ»). Но существуют и элементы высокой степени интеграции (процессоры и различные контроллеры).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00298" y="142852"/>
            <a:ext cx="4219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Элементы средней степени интеграции: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642918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/>
              <a:t>Мультиплексор</a:t>
            </a:r>
            <a:r>
              <a:rPr lang="ru-RU" dirty="0" smtClean="0"/>
              <a:t> – это устройство, имеющее много сигнальных входов и мало (один) выход.</a:t>
            </a:r>
          </a:p>
          <a:p>
            <a:pPr marL="342900" indent="-342900"/>
            <a:r>
              <a:rPr lang="ru-RU" dirty="0" smtClean="0"/>
              <a:t>Изображения на схемах: где Х</a:t>
            </a:r>
            <a:r>
              <a:rPr lang="ru-RU" sz="1400" dirty="0" smtClean="0"/>
              <a:t>0, </a:t>
            </a:r>
            <a:r>
              <a:rPr lang="ru-RU" dirty="0" smtClean="0"/>
              <a:t>Х</a:t>
            </a:r>
            <a:r>
              <a:rPr lang="ru-RU" sz="1400" dirty="0" smtClean="0"/>
              <a:t>1, </a:t>
            </a:r>
            <a:r>
              <a:rPr lang="ru-RU" dirty="0" smtClean="0"/>
              <a:t>А – входы</a:t>
            </a:r>
          </a:p>
          <a:p>
            <a:pPr marL="342900" indent="-342900"/>
            <a:r>
              <a:rPr lang="ru-RU" dirty="0" smtClean="0"/>
              <a:t>				  </a:t>
            </a:r>
            <a:r>
              <a:rPr lang="en-GB" dirty="0" smtClean="0"/>
              <a:t>Y - </a:t>
            </a:r>
            <a:r>
              <a:rPr lang="ru-RU" dirty="0" smtClean="0"/>
              <a:t>выход</a:t>
            </a:r>
            <a:endParaRPr lang="ru-RU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714348" y="2143116"/>
            <a:ext cx="1928826" cy="1583778"/>
            <a:chOff x="714348" y="2143116"/>
            <a:chExt cx="1928826" cy="1583778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071538" y="2214554"/>
              <a:ext cx="1214446" cy="150019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678629" y="2964653"/>
              <a:ext cx="1500198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1071538" y="335756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071538" y="257174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71538" y="221455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cxnSp>
          <p:nvCxnSpPr>
            <p:cNvPr id="25" name="Прямая соединительная линия 24"/>
            <p:cNvCxnSpPr/>
            <p:nvPr/>
          </p:nvCxnSpPr>
          <p:spPr>
            <a:xfrm>
              <a:off x="714348" y="2357430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714348" y="278605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714348" y="350043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071538" y="3357562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785918" y="3357562"/>
              <a:ext cx="481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Мх</a:t>
              </a:r>
              <a:endParaRPr lang="ru-RU" dirty="0"/>
            </a:p>
          </p:txBody>
        </p:sp>
        <p:cxnSp>
          <p:nvCxnSpPr>
            <p:cNvPr id="30" name="Прямая соединительная линия 29"/>
            <p:cNvCxnSpPr/>
            <p:nvPr/>
          </p:nvCxnSpPr>
          <p:spPr>
            <a:xfrm>
              <a:off x="2285984" y="2500306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2285984" y="2143116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428992" y="1857365"/>
            <a:ext cx="53578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Логика работы:</a:t>
            </a:r>
          </a:p>
          <a:p>
            <a:endParaRPr lang="ru-RU" dirty="0" smtClean="0"/>
          </a:p>
          <a:p>
            <a:r>
              <a:rPr lang="ru-RU" b="1" dirty="0" smtClean="0"/>
              <a:t>А</a:t>
            </a:r>
            <a:r>
              <a:rPr lang="ru-RU" dirty="0" smtClean="0"/>
              <a:t> – адресный вход. </a:t>
            </a:r>
          </a:p>
          <a:p>
            <a:r>
              <a:rPr lang="ru-RU" dirty="0" smtClean="0"/>
              <a:t>На него можем подавать либо «0», либо «1».</a:t>
            </a:r>
          </a:p>
          <a:p>
            <a:r>
              <a:rPr lang="ru-RU" b="1" dirty="0" smtClean="0"/>
              <a:t>Х</a:t>
            </a:r>
            <a:r>
              <a:rPr lang="ru-RU" sz="1400" b="1" dirty="0" smtClean="0"/>
              <a:t>0</a:t>
            </a:r>
            <a:r>
              <a:rPr lang="ru-RU" b="1" dirty="0" smtClean="0"/>
              <a:t>, Х</a:t>
            </a:r>
            <a:r>
              <a:rPr lang="ru-RU" sz="1400" b="1" dirty="0" smtClean="0"/>
              <a:t>1</a:t>
            </a:r>
            <a:r>
              <a:rPr lang="ru-RU" b="1" dirty="0" smtClean="0"/>
              <a:t> </a:t>
            </a:r>
            <a:r>
              <a:rPr lang="ru-RU" dirty="0" smtClean="0"/>
              <a:t>– информационные входы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3500430" y="3357562"/>
            <a:ext cx="4456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Если: на А подаем «0», то Х</a:t>
            </a:r>
            <a:r>
              <a:rPr lang="ru-RU" sz="1400" dirty="0" smtClean="0"/>
              <a:t>0</a:t>
            </a:r>
            <a:r>
              <a:rPr lang="ru-RU" dirty="0" smtClean="0"/>
              <a:t> соединяем с </a:t>
            </a:r>
            <a:r>
              <a:rPr lang="en-GB" dirty="0" smtClean="0"/>
              <a:t>Y</a:t>
            </a:r>
          </a:p>
          <a:p>
            <a:r>
              <a:rPr lang="en-GB" dirty="0" smtClean="0"/>
              <a:t>           </a:t>
            </a:r>
            <a:r>
              <a:rPr lang="kk-KZ" dirty="0" smtClean="0"/>
              <a:t>на А подаем </a:t>
            </a:r>
            <a:r>
              <a:rPr lang="ru-RU" dirty="0" smtClean="0"/>
              <a:t>«1», то Х</a:t>
            </a:r>
            <a:r>
              <a:rPr lang="ru-RU" sz="1400" dirty="0" smtClean="0"/>
              <a:t>1</a:t>
            </a:r>
            <a:r>
              <a:rPr lang="ru-RU" dirty="0" smtClean="0"/>
              <a:t> соединяем с </a:t>
            </a:r>
            <a:r>
              <a:rPr lang="en-GB" dirty="0" smtClean="0"/>
              <a:t>Y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428596" y="4071942"/>
            <a:ext cx="1880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Если: на</a:t>
            </a:r>
            <a:r>
              <a:rPr lang="ru-RU" dirty="0" smtClean="0">
                <a:solidFill>
                  <a:srgbClr val="FF0000"/>
                </a:solidFill>
              </a:rPr>
              <a:t> А→«0»</a:t>
            </a:r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           </a:t>
            </a:r>
            <a:r>
              <a:rPr lang="kk-KZ" dirty="0" smtClean="0"/>
              <a:t>на </a:t>
            </a:r>
            <a:r>
              <a:rPr lang="en-GB" dirty="0" smtClean="0"/>
              <a:t>X</a:t>
            </a:r>
            <a:r>
              <a:rPr lang="en-GB" sz="1400" dirty="0" smtClean="0"/>
              <a:t>0</a:t>
            </a:r>
            <a:r>
              <a:rPr lang="kk-KZ" dirty="0" smtClean="0"/>
              <a:t>→</a:t>
            </a:r>
            <a:r>
              <a:rPr lang="ru-RU" dirty="0" smtClean="0"/>
              <a:t>«0»</a:t>
            </a:r>
            <a:endParaRPr lang="ru-RU" dirty="0"/>
          </a:p>
        </p:txBody>
      </p:sp>
      <p:sp>
        <p:nvSpPr>
          <p:cNvPr id="36" name="Правая фигурная скобка 35"/>
          <p:cNvSpPr/>
          <p:nvPr/>
        </p:nvSpPr>
        <p:spPr>
          <a:xfrm>
            <a:off x="2143108" y="4143380"/>
            <a:ext cx="71438" cy="5000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2285984" y="4214818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Y→</a:t>
            </a:r>
            <a:r>
              <a:rPr lang="ru-RU" dirty="0" smtClean="0"/>
              <a:t> «0»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428596" y="5000636"/>
            <a:ext cx="1827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Если: на</a:t>
            </a:r>
            <a:r>
              <a:rPr lang="ru-RU" dirty="0" smtClean="0">
                <a:solidFill>
                  <a:srgbClr val="FF0000"/>
                </a:solidFill>
              </a:rPr>
              <a:t> А→«1»</a:t>
            </a:r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           </a:t>
            </a:r>
            <a:r>
              <a:rPr lang="kk-KZ" dirty="0" smtClean="0"/>
              <a:t>на </a:t>
            </a:r>
            <a:r>
              <a:rPr lang="en-GB" dirty="0" smtClean="0"/>
              <a:t>X</a:t>
            </a:r>
            <a:r>
              <a:rPr lang="ru-RU" sz="1400" dirty="0" smtClean="0"/>
              <a:t>1</a:t>
            </a:r>
            <a:r>
              <a:rPr lang="kk-KZ" dirty="0" smtClean="0"/>
              <a:t>→</a:t>
            </a:r>
            <a:r>
              <a:rPr lang="ru-RU" dirty="0" smtClean="0"/>
              <a:t>«1»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2357422" y="5143512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Y→</a:t>
            </a:r>
            <a:r>
              <a:rPr lang="ru-RU" dirty="0" smtClean="0"/>
              <a:t> «1»</a:t>
            </a:r>
            <a:endParaRPr lang="ru-RU" dirty="0"/>
          </a:p>
        </p:txBody>
      </p:sp>
      <p:sp>
        <p:nvSpPr>
          <p:cNvPr id="41" name="Правая фигурная скобка 40"/>
          <p:cNvSpPr/>
          <p:nvPr/>
        </p:nvSpPr>
        <p:spPr>
          <a:xfrm>
            <a:off x="2143108" y="5072074"/>
            <a:ext cx="71438" cy="5000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3258787" y="4214818"/>
            <a:ext cx="4385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Вне зависимости от того, что подаем на Х</a:t>
            </a:r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500034" y="5857892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Если: на А→«1», то мультиплексор на выходе копирует то, что подали на Х</a:t>
            </a:r>
            <a:r>
              <a:rPr lang="ru-RU" sz="1400" dirty="0" smtClean="0"/>
              <a:t>1</a:t>
            </a:r>
            <a:r>
              <a:rPr lang="ru-RU" dirty="0" smtClean="0"/>
              <a:t>, вне зависимости от того, что подали на Х</a:t>
            </a:r>
            <a:r>
              <a:rPr lang="ru-RU" sz="1400" dirty="0" smtClean="0"/>
              <a:t>0</a:t>
            </a:r>
            <a:r>
              <a:rPr lang="ru-RU" dirty="0" smtClean="0"/>
              <a:t>.</a:t>
            </a:r>
            <a:endParaRPr lang="en-GB" dirty="0" smtClean="0"/>
          </a:p>
        </p:txBody>
      </p:sp>
      <p:sp>
        <p:nvSpPr>
          <p:cNvPr id="15365" name="AutoShape 5" descr="https://3d-diy.ru/upload/resize_cache/webp/iblock/0ff/CD74HC4067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3286116" y="5143512"/>
            <a:ext cx="4385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Вне зависимости от того, что подаем на </a:t>
            </a:r>
            <a:r>
              <a:rPr lang="ru-RU" dirty="0" smtClean="0"/>
              <a:t>Х</a:t>
            </a:r>
            <a:r>
              <a:rPr lang="ru-RU" sz="1400" dirty="0" smtClean="0"/>
              <a:t>0</a:t>
            </a:r>
            <a:endParaRPr lang="ru-RU" sz="1400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57158" y="285728"/>
            <a:ext cx="41434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</a:rPr>
              <a:t>Синтезируем схему мультиплексора.</a:t>
            </a:r>
          </a:p>
          <a:p>
            <a:pPr algn="just"/>
            <a:endParaRPr lang="ru-RU" dirty="0" smtClean="0">
              <a:solidFill>
                <a:srgbClr val="C00000"/>
              </a:solidFill>
            </a:endParaRPr>
          </a:p>
          <a:p>
            <a:pPr algn="just"/>
            <a:r>
              <a:rPr lang="ru-RU" b="1" dirty="0" smtClean="0"/>
              <a:t>Начнем с составления таблицы истинности:</a:t>
            </a:r>
          </a:p>
          <a:p>
            <a:pPr algn="just">
              <a:buFontTx/>
              <a:buChar char="-"/>
            </a:pPr>
            <a:r>
              <a:rPr lang="ru-RU" dirty="0" smtClean="0"/>
              <a:t>Перебираем возможные комбинации;</a:t>
            </a:r>
          </a:p>
          <a:p>
            <a:pPr algn="just">
              <a:buFontTx/>
              <a:buChar char="-"/>
            </a:pPr>
            <a:r>
              <a:rPr lang="ru-RU" dirty="0" smtClean="0"/>
              <a:t>Заполняем столбец </a:t>
            </a:r>
            <a:r>
              <a:rPr lang="en-GB" dirty="0" smtClean="0"/>
              <a:t>Y</a:t>
            </a:r>
            <a:r>
              <a:rPr lang="ru-RU" dirty="0" smtClean="0"/>
              <a:t>;</a:t>
            </a:r>
            <a:endParaRPr lang="kk-KZ" dirty="0" smtClean="0"/>
          </a:p>
          <a:p>
            <a:pPr algn="just">
              <a:buFontTx/>
              <a:buChar char="-"/>
            </a:pPr>
            <a:r>
              <a:rPr lang="kk-KZ" dirty="0" smtClean="0"/>
              <a:t>Если на А подаем </a:t>
            </a:r>
            <a:r>
              <a:rPr lang="ru-RU" dirty="0" smtClean="0"/>
              <a:t>«0», то </a:t>
            </a:r>
            <a:r>
              <a:rPr lang="en-GB" dirty="0" smtClean="0"/>
              <a:t>Y</a:t>
            </a:r>
            <a:r>
              <a:rPr lang="ru-RU" dirty="0" smtClean="0"/>
              <a:t> копирует состояние Х</a:t>
            </a:r>
            <a:r>
              <a:rPr lang="ru-RU" sz="1400" dirty="0" smtClean="0"/>
              <a:t>0</a:t>
            </a:r>
            <a:r>
              <a:rPr lang="ru-RU" dirty="0" smtClean="0"/>
              <a:t>, независимо от того, что подали на Х</a:t>
            </a:r>
            <a:r>
              <a:rPr lang="ru-RU" sz="1400" dirty="0" smtClean="0"/>
              <a:t>1;</a:t>
            </a:r>
          </a:p>
          <a:p>
            <a:pPr algn="just">
              <a:buFontTx/>
              <a:buChar char="-"/>
            </a:pPr>
            <a:r>
              <a:rPr lang="ru-RU" dirty="0" smtClean="0"/>
              <a:t>Если на А подаем «1», то </a:t>
            </a:r>
            <a:r>
              <a:rPr lang="en-GB" dirty="0" smtClean="0"/>
              <a:t>Y </a:t>
            </a:r>
            <a:r>
              <a:rPr lang="ru-RU" dirty="0" smtClean="0"/>
              <a:t> копирует состояние Х</a:t>
            </a:r>
            <a:r>
              <a:rPr lang="ru-RU" sz="1400" dirty="0" smtClean="0"/>
              <a:t>1</a:t>
            </a:r>
            <a:r>
              <a:rPr lang="ru-RU" dirty="0" smtClean="0"/>
              <a:t>;</a:t>
            </a:r>
          </a:p>
          <a:p>
            <a:pPr algn="just">
              <a:buFontTx/>
              <a:buChar char="-"/>
            </a:pPr>
            <a:r>
              <a:rPr lang="ru-RU" dirty="0" smtClean="0"/>
              <a:t>Находим строчки, где на выходе у нас «1»;</a:t>
            </a:r>
          </a:p>
          <a:p>
            <a:pPr algn="just">
              <a:buFontTx/>
              <a:buChar char="-"/>
            </a:pPr>
            <a:r>
              <a:rPr lang="ru-RU" dirty="0" smtClean="0"/>
              <a:t>Выписываем;</a:t>
            </a:r>
          </a:p>
          <a:p>
            <a:pPr algn="just">
              <a:buFontTx/>
              <a:buChar char="-"/>
            </a:pPr>
            <a:r>
              <a:rPr lang="ru-RU" dirty="0" smtClean="0"/>
              <a:t>Там, где у нас «0» проставляем инверсию.</a:t>
            </a:r>
            <a:endParaRPr lang="ru-RU" dirty="0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5000628" y="1000108"/>
          <a:ext cx="1928826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00066"/>
                <a:gridCol w="500066"/>
                <a:gridCol w="500066"/>
                <a:gridCol w="4286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857752" y="642918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Таблица истинности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857752" y="2857496"/>
            <a:ext cx="228601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Группа 36"/>
          <p:cNvGrpSpPr/>
          <p:nvPr/>
        </p:nvGrpSpPr>
        <p:grpSpPr>
          <a:xfrm>
            <a:off x="6929454" y="2143116"/>
            <a:ext cx="740908" cy="1869530"/>
            <a:chOff x="6929454" y="2143116"/>
            <a:chExt cx="740908" cy="1869530"/>
          </a:xfrm>
        </p:grpSpPr>
        <p:sp>
          <p:nvSpPr>
            <p:cNvPr id="24" name="TextBox 23"/>
            <p:cNvSpPr txBox="1"/>
            <p:nvPr/>
          </p:nvSpPr>
          <p:spPr>
            <a:xfrm>
              <a:off x="6929454" y="2143116"/>
              <a:ext cx="740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endParaRPr lang="ru-RU" sz="1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29454" y="2571744"/>
              <a:ext cx="740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endParaRPr lang="ru-RU" sz="1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29454" y="3286124"/>
              <a:ext cx="740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endParaRPr lang="ru-RU" sz="1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929454" y="3643314"/>
              <a:ext cx="740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endParaRPr lang="ru-RU" sz="1400" dirty="0"/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>
              <a:off x="7000892" y="2643182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7358082" y="2214554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7000892" y="2214554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7143768" y="3357562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Группа 49"/>
          <p:cNvGrpSpPr/>
          <p:nvPr/>
        </p:nvGrpSpPr>
        <p:grpSpPr>
          <a:xfrm>
            <a:off x="500034" y="4929198"/>
            <a:ext cx="3429024" cy="642942"/>
            <a:chOff x="428596" y="4857760"/>
            <a:chExt cx="3429024" cy="642942"/>
          </a:xfrm>
        </p:grpSpPr>
        <p:sp>
          <p:nvSpPr>
            <p:cNvPr id="38" name="TextBox 37"/>
            <p:cNvSpPr txBox="1"/>
            <p:nvPr/>
          </p:nvSpPr>
          <p:spPr>
            <a:xfrm>
              <a:off x="500034" y="5000636"/>
              <a:ext cx="412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Y=</a:t>
              </a:r>
              <a:endParaRPr lang="ru-RU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5786" y="500063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en-GB" sz="1400" dirty="0" smtClean="0"/>
                <a:t> ˅</a:t>
              </a:r>
              <a:endParaRPr lang="ru-RU" sz="1400" dirty="0"/>
            </a:p>
          </p:txBody>
        </p:sp>
        <p:cxnSp>
          <p:nvCxnSpPr>
            <p:cNvPr id="41" name="Прямая соединительная линия 40"/>
            <p:cNvCxnSpPr/>
            <p:nvPr/>
          </p:nvCxnSpPr>
          <p:spPr>
            <a:xfrm>
              <a:off x="785786" y="5072074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1214414" y="5072074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1571604" y="5072074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500298" y="5072074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1545076" y="5000636"/>
              <a:ext cx="837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1˅</a:t>
              </a:r>
              <a:endParaRPr lang="ru-RU" sz="14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285984" y="5000636"/>
              <a:ext cx="837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1˅</a:t>
              </a:r>
              <a:endParaRPr lang="ru-RU" sz="14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000364" y="5000636"/>
              <a:ext cx="740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endParaRPr lang="ru-RU" sz="1400" dirty="0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428596" y="4857760"/>
              <a:ext cx="3429024" cy="64294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929058" y="5000636"/>
            <a:ext cx="2835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- </a:t>
            </a:r>
            <a:r>
              <a:rPr lang="kk-KZ" dirty="0" smtClean="0"/>
              <a:t>Формула мультиплексора</a:t>
            </a:r>
            <a:endParaRPr lang="ru-RU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Группа 28"/>
          <p:cNvGrpSpPr/>
          <p:nvPr/>
        </p:nvGrpSpPr>
        <p:grpSpPr>
          <a:xfrm>
            <a:off x="357158" y="428604"/>
            <a:ext cx="3241238" cy="369332"/>
            <a:chOff x="357158" y="428604"/>
            <a:chExt cx="3241238" cy="369332"/>
          </a:xfrm>
        </p:grpSpPr>
        <p:sp>
          <p:nvSpPr>
            <p:cNvPr id="18" name="TextBox 17"/>
            <p:cNvSpPr txBox="1"/>
            <p:nvPr/>
          </p:nvSpPr>
          <p:spPr>
            <a:xfrm>
              <a:off x="357158" y="428604"/>
              <a:ext cx="412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Y=</a:t>
              </a:r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2910" y="42860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r>
                <a:rPr lang="en-GB" sz="1400" dirty="0" smtClean="0"/>
                <a:t> ˅</a:t>
              </a:r>
              <a:endParaRPr lang="ru-RU" sz="1400" dirty="0"/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>
              <a:off x="642910" y="500042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071538" y="500042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1428728" y="500042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357422" y="500042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402200" y="428604"/>
              <a:ext cx="837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1˅</a:t>
              </a:r>
              <a:endParaRPr lang="ru-RU" sz="14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143108" y="428604"/>
              <a:ext cx="837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1˅</a:t>
              </a:r>
              <a:endParaRPr lang="ru-RU" sz="14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57488" y="428604"/>
              <a:ext cx="740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dirty="0" smtClean="0"/>
                <a:t>АХ</a:t>
              </a:r>
              <a:r>
                <a:rPr lang="kk-KZ" sz="1400" dirty="0" smtClean="0"/>
                <a:t>0</a:t>
              </a:r>
              <a:r>
                <a:rPr lang="kk-KZ" dirty="0" smtClean="0"/>
                <a:t>Х</a:t>
              </a:r>
              <a:r>
                <a:rPr lang="kk-KZ" sz="1400" dirty="0" smtClean="0"/>
                <a:t>1</a:t>
              </a:r>
              <a:endParaRPr lang="ru-RU" sz="1400" dirty="0"/>
            </a:p>
          </p:txBody>
        </p:sp>
      </p:grpSp>
      <p:sp>
        <p:nvSpPr>
          <p:cNvPr id="28" name="Дуга 27"/>
          <p:cNvSpPr/>
          <p:nvPr/>
        </p:nvSpPr>
        <p:spPr>
          <a:xfrm rot="7747552">
            <a:off x="565157" y="141487"/>
            <a:ext cx="798447" cy="731833"/>
          </a:xfrm>
          <a:prstGeom prst="arc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уга 29"/>
          <p:cNvSpPr/>
          <p:nvPr/>
        </p:nvSpPr>
        <p:spPr>
          <a:xfrm rot="7747552">
            <a:off x="1350974" y="174689"/>
            <a:ext cx="798447" cy="731833"/>
          </a:xfrm>
          <a:prstGeom prst="arc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уга 30"/>
          <p:cNvSpPr/>
          <p:nvPr/>
        </p:nvSpPr>
        <p:spPr>
          <a:xfrm rot="7747552">
            <a:off x="1993917" y="174689"/>
            <a:ext cx="798447" cy="731833"/>
          </a:xfrm>
          <a:prstGeom prst="arc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уга 31"/>
          <p:cNvSpPr/>
          <p:nvPr/>
        </p:nvSpPr>
        <p:spPr>
          <a:xfrm rot="7747552">
            <a:off x="2779734" y="174689"/>
            <a:ext cx="798447" cy="731833"/>
          </a:xfrm>
          <a:prstGeom prst="arc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642910" y="92867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«И»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4071934" y="214290"/>
            <a:ext cx="42985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Исходя из полученного выражения, у нас:</a:t>
            </a:r>
          </a:p>
          <a:p>
            <a:endParaRPr lang="ru-RU" dirty="0" smtClean="0"/>
          </a:p>
          <a:p>
            <a:r>
              <a:rPr lang="ru-RU" dirty="0" smtClean="0"/>
              <a:t>4 – элемента «И» на 3 входа каждый</a:t>
            </a:r>
          </a:p>
          <a:p>
            <a:r>
              <a:rPr lang="ru-RU" dirty="0" smtClean="0"/>
              <a:t>1 – элемент «ИЛИ» на 4 входа</a:t>
            </a:r>
            <a:endParaRPr lang="ru-RU" dirty="0"/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rot="5400000">
            <a:off x="-702357" y="4104634"/>
            <a:ext cx="5219495" cy="15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Группа 85"/>
          <p:cNvGrpSpPr/>
          <p:nvPr/>
        </p:nvGrpSpPr>
        <p:grpSpPr>
          <a:xfrm>
            <a:off x="1428728" y="1142984"/>
            <a:ext cx="4143404" cy="5501631"/>
            <a:chOff x="1142976" y="1142984"/>
            <a:chExt cx="4143404" cy="5501631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2803294" y="1707254"/>
              <a:ext cx="551797" cy="8464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803294" y="3117928"/>
              <a:ext cx="551797" cy="8464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803294" y="4458069"/>
              <a:ext cx="551797" cy="8464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03294" y="5727676"/>
              <a:ext cx="551797" cy="8464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" name="Picture 2" descr="Значок &amp; - основание для отказа?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2268" y="1777787"/>
              <a:ext cx="275898" cy="282135"/>
            </a:xfrm>
            <a:prstGeom prst="rect">
              <a:avLst/>
            </a:prstGeom>
            <a:noFill/>
          </p:spPr>
        </p:pic>
        <p:pic>
          <p:nvPicPr>
            <p:cNvPr id="41" name="Picture 2" descr="Значок &amp; - основание для отказа?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2268" y="3188462"/>
              <a:ext cx="275898" cy="282135"/>
            </a:xfrm>
            <a:prstGeom prst="rect">
              <a:avLst/>
            </a:prstGeom>
            <a:noFill/>
          </p:spPr>
        </p:pic>
        <p:pic>
          <p:nvPicPr>
            <p:cNvPr id="42" name="Picture 2" descr="Значок &amp; - основание для отказа?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2268" y="4528604"/>
              <a:ext cx="275898" cy="282135"/>
            </a:xfrm>
            <a:prstGeom prst="rect">
              <a:avLst/>
            </a:prstGeom>
            <a:noFill/>
          </p:spPr>
        </p:pic>
        <p:pic>
          <p:nvPicPr>
            <p:cNvPr id="43" name="Picture 2" descr="Значок &amp; - основание для отказа?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2268" y="5798210"/>
              <a:ext cx="275898" cy="282135"/>
            </a:xfrm>
            <a:prstGeom prst="rect">
              <a:avLst/>
            </a:prstGeom>
            <a:noFill/>
          </p:spPr>
        </p:pic>
        <p:cxnSp>
          <p:nvCxnSpPr>
            <p:cNvPr id="44" name="Прямая соединительная линия 43"/>
            <p:cNvCxnSpPr/>
            <p:nvPr/>
          </p:nvCxnSpPr>
          <p:spPr>
            <a:xfrm rot="5400000">
              <a:off x="-1183621" y="4034100"/>
              <a:ext cx="5078428" cy="15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rot="5400000">
              <a:off x="-646454" y="4069367"/>
              <a:ext cx="5148962" cy="15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 стрелкой 46"/>
            <p:cNvCxnSpPr/>
            <p:nvPr/>
          </p:nvCxnSpPr>
          <p:spPr>
            <a:xfrm>
              <a:off x="1354827" y="1848321"/>
              <a:ext cx="1448467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/>
            <p:nvPr/>
          </p:nvCxnSpPr>
          <p:spPr>
            <a:xfrm>
              <a:off x="1630725" y="1989389"/>
              <a:ext cx="1172569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 стрелкой 48"/>
            <p:cNvCxnSpPr/>
            <p:nvPr/>
          </p:nvCxnSpPr>
          <p:spPr>
            <a:xfrm>
              <a:off x="1906624" y="2130456"/>
              <a:ext cx="896670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1423801" y="114298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699700" y="114298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52" name="Блок-схема: узел 51"/>
            <p:cNvSpPr/>
            <p:nvPr/>
          </p:nvSpPr>
          <p:spPr>
            <a:xfrm>
              <a:off x="2714612" y="4643446"/>
              <a:ext cx="137949" cy="141067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Блок-схема: узел 52"/>
            <p:cNvSpPr/>
            <p:nvPr/>
          </p:nvSpPr>
          <p:spPr>
            <a:xfrm>
              <a:off x="2714612" y="3214686"/>
              <a:ext cx="137949" cy="141067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Блок-схема: узел 53"/>
            <p:cNvSpPr/>
            <p:nvPr/>
          </p:nvSpPr>
          <p:spPr>
            <a:xfrm>
              <a:off x="2714612" y="1785926"/>
              <a:ext cx="137949" cy="141067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Блок-схема: узел 54"/>
            <p:cNvSpPr/>
            <p:nvPr/>
          </p:nvSpPr>
          <p:spPr>
            <a:xfrm>
              <a:off x="1561750" y="1918855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Блок-схема: узел 55"/>
            <p:cNvSpPr/>
            <p:nvPr/>
          </p:nvSpPr>
          <p:spPr>
            <a:xfrm>
              <a:off x="1285852" y="1777787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Блок-схема: узел 56"/>
            <p:cNvSpPr/>
            <p:nvPr/>
          </p:nvSpPr>
          <p:spPr>
            <a:xfrm>
              <a:off x="1837649" y="2059922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8" name="Прямая со стрелкой 57"/>
            <p:cNvCxnSpPr/>
            <p:nvPr/>
          </p:nvCxnSpPr>
          <p:spPr>
            <a:xfrm>
              <a:off x="1354827" y="3258996"/>
              <a:ext cx="1448467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 стрелкой 58"/>
            <p:cNvCxnSpPr/>
            <p:nvPr/>
          </p:nvCxnSpPr>
          <p:spPr>
            <a:xfrm>
              <a:off x="1643042" y="3429000"/>
              <a:ext cx="1172569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 стрелкой 59"/>
            <p:cNvCxnSpPr/>
            <p:nvPr/>
          </p:nvCxnSpPr>
          <p:spPr>
            <a:xfrm>
              <a:off x="1630725" y="4740204"/>
              <a:ext cx="1172569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 стрелкой 60"/>
            <p:cNvCxnSpPr>
              <a:endCxn id="37" idx="1"/>
            </p:cNvCxnSpPr>
            <p:nvPr/>
          </p:nvCxnSpPr>
          <p:spPr>
            <a:xfrm>
              <a:off x="1906624" y="3541131"/>
              <a:ext cx="896670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Блок-схема: узел 61"/>
            <p:cNvSpPr/>
            <p:nvPr/>
          </p:nvSpPr>
          <p:spPr>
            <a:xfrm>
              <a:off x="1837649" y="3470597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Блок-схема: узел 62"/>
            <p:cNvSpPr/>
            <p:nvPr/>
          </p:nvSpPr>
          <p:spPr>
            <a:xfrm>
              <a:off x="1561750" y="3329529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Блок-схема: узел 63"/>
            <p:cNvSpPr/>
            <p:nvPr/>
          </p:nvSpPr>
          <p:spPr>
            <a:xfrm>
              <a:off x="1285852" y="3188462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Блок-схема: узел 64"/>
            <p:cNvSpPr/>
            <p:nvPr/>
          </p:nvSpPr>
          <p:spPr>
            <a:xfrm>
              <a:off x="1285852" y="4528603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Блок-схема: узел 65"/>
            <p:cNvSpPr/>
            <p:nvPr/>
          </p:nvSpPr>
          <p:spPr>
            <a:xfrm>
              <a:off x="1561750" y="4669670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Блок-схема: узел 66"/>
            <p:cNvSpPr/>
            <p:nvPr/>
          </p:nvSpPr>
          <p:spPr>
            <a:xfrm>
              <a:off x="1837649" y="4810738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8" name="Прямая со стрелкой 67"/>
            <p:cNvCxnSpPr>
              <a:endCxn id="38" idx="1"/>
            </p:cNvCxnSpPr>
            <p:nvPr/>
          </p:nvCxnSpPr>
          <p:spPr>
            <a:xfrm flipV="1">
              <a:off x="1906624" y="4881271"/>
              <a:ext cx="896670" cy="940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 стрелкой 68"/>
            <p:cNvCxnSpPr/>
            <p:nvPr/>
          </p:nvCxnSpPr>
          <p:spPr>
            <a:xfrm>
              <a:off x="1354827" y="4599136"/>
              <a:ext cx="1448467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 стрелкой 69"/>
            <p:cNvCxnSpPr/>
            <p:nvPr/>
          </p:nvCxnSpPr>
          <p:spPr>
            <a:xfrm flipV="1">
              <a:off x="1630725" y="6009811"/>
              <a:ext cx="1172569" cy="940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 стрелкой 70"/>
            <p:cNvCxnSpPr/>
            <p:nvPr/>
          </p:nvCxnSpPr>
          <p:spPr>
            <a:xfrm flipV="1">
              <a:off x="1906624" y="6150878"/>
              <a:ext cx="896670" cy="940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 стрелкой 71"/>
            <p:cNvCxnSpPr/>
            <p:nvPr/>
          </p:nvCxnSpPr>
          <p:spPr>
            <a:xfrm>
              <a:off x="1354827" y="5868743"/>
              <a:ext cx="1448467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Блок-схема: узел 72"/>
            <p:cNvSpPr/>
            <p:nvPr/>
          </p:nvSpPr>
          <p:spPr>
            <a:xfrm>
              <a:off x="1285852" y="5798210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Блок-схема: узел 73"/>
            <p:cNvSpPr/>
            <p:nvPr/>
          </p:nvSpPr>
          <p:spPr>
            <a:xfrm>
              <a:off x="1561750" y="5939277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Блок-схема: узел 74"/>
            <p:cNvSpPr/>
            <p:nvPr/>
          </p:nvSpPr>
          <p:spPr>
            <a:xfrm>
              <a:off x="1837649" y="6080345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6" name="Прямая соединительная линия 75"/>
            <p:cNvCxnSpPr/>
            <p:nvPr/>
          </p:nvCxnSpPr>
          <p:spPr>
            <a:xfrm>
              <a:off x="3355091" y="2059922"/>
              <a:ext cx="758721" cy="15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>
              <a:off x="3355091" y="3541131"/>
              <a:ext cx="758721" cy="15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>
              <a:off x="3355091" y="4881271"/>
              <a:ext cx="758721" cy="15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>
              <a:off x="3355091" y="6150878"/>
              <a:ext cx="758721" cy="15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Прямоугольник 79"/>
            <p:cNvSpPr/>
            <p:nvPr/>
          </p:nvSpPr>
          <p:spPr>
            <a:xfrm>
              <a:off x="4113811" y="1707254"/>
              <a:ext cx="551797" cy="486682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113811" y="1777787"/>
              <a:ext cx="291283" cy="3646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cxnSp>
          <p:nvCxnSpPr>
            <p:cNvPr id="82" name="Прямая со стрелкой 81"/>
            <p:cNvCxnSpPr/>
            <p:nvPr/>
          </p:nvCxnSpPr>
          <p:spPr>
            <a:xfrm>
              <a:off x="4665608" y="4175934"/>
              <a:ext cx="620772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4803558" y="3823265"/>
              <a:ext cx="286639" cy="3646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142976" y="114298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  <p:sp>
          <p:nvSpPr>
            <p:cNvPr id="85" name="Блок-схема: узел 84"/>
            <p:cNvSpPr/>
            <p:nvPr/>
          </p:nvSpPr>
          <p:spPr>
            <a:xfrm>
              <a:off x="2714612" y="2071678"/>
              <a:ext cx="137949" cy="141067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5357818" y="1643050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(1)</a:t>
            </a:r>
            <a:endParaRPr lang="ru-RU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285720" y="285728"/>
            <a:ext cx="88136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Сминимизируем</a:t>
            </a:r>
            <a:r>
              <a:rPr lang="ru-RU" b="1" dirty="0" smtClean="0"/>
              <a:t> полученную схему.</a:t>
            </a:r>
          </a:p>
          <a:p>
            <a:endParaRPr lang="ru-RU" dirty="0" smtClean="0"/>
          </a:p>
          <a:p>
            <a:r>
              <a:rPr lang="ru-RU" dirty="0" smtClean="0"/>
              <a:t>Создадим схему, которая будет работать также, но с меньшим количеством элементов.</a:t>
            </a:r>
          </a:p>
          <a:p>
            <a:r>
              <a:rPr lang="ru-RU" dirty="0" smtClean="0"/>
              <a:t>Составим карту Карно. Это та же таблица истинности, только в 2-х мерном виде.</a:t>
            </a:r>
            <a:endParaRPr lang="ru-RU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16200000" flipH="1">
            <a:off x="992008" y="1634959"/>
            <a:ext cx="428629" cy="159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714480" y="150017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2214546" y="150017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rot="16200000" flipH="1">
            <a:off x="857224" y="2214554"/>
            <a:ext cx="1643074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16200000" flipH="1">
            <a:off x="1357290" y="2214554"/>
            <a:ext cx="1643074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643306" y="1571612"/>
            <a:ext cx="38847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dirty="0" smtClean="0"/>
              <a:t>Х</a:t>
            </a:r>
            <a:r>
              <a:rPr lang="ru-RU" sz="1400" dirty="0" smtClean="0"/>
              <a:t>0</a:t>
            </a:r>
            <a:r>
              <a:rPr lang="ru-RU" dirty="0" smtClean="0"/>
              <a:t> и Х</a:t>
            </a:r>
            <a:r>
              <a:rPr lang="ru-RU" sz="1400" dirty="0" smtClean="0"/>
              <a:t>1</a:t>
            </a:r>
            <a:r>
              <a:rPr lang="ru-RU" dirty="0" smtClean="0"/>
              <a:t> – перебираем состояния а коде Грея (отличается одним состоянием от предыдущего )</a:t>
            </a:r>
          </a:p>
          <a:p>
            <a:pPr algn="just">
              <a:buFontTx/>
              <a:buChar char="-"/>
            </a:pPr>
            <a:r>
              <a:rPr lang="ru-RU" dirty="0" smtClean="0"/>
              <a:t> Переписываем </a:t>
            </a:r>
            <a:r>
              <a:rPr lang="en-GB" dirty="0" smtClean="0"/>
              <a:t>Y</a:t>
            </a:r>
            <a:r>
              <a:rPr lang="ru-RU" dirty="0" smtClean="0"/>
              <a:t> из табл. Истинности</a:t>
            </a:r>
          </a:p>
          <a:p>
            <a:pPr algn="just">
              <a:buFontTx/>
              <a:buChar char="-"/>
            </a:pPr>
            <a:r>
              <a:rPr lang="ru-RU" dirty="0" smtClean="0"/>
              <a:t> Выписывает </a:t>
            </a:r>
            <a:r>
              <a:rPr lang="en-US" dirty="0" smtClean="0"/>
              <a:t>Y→</a:t>
            </a:r>
            <a:r>
              <a:rPr lang="ru-RU" dirty="0" smtClean="0"/>
              <a:t> «1». Записываем результат в клетке.</a:t>
            </a:r>
          </a:p>
          <a:p>
            <a:pPr algn="just">
              <a:buFontTx/>
              <a:buChar char="-"/>
            </a:pPr>
            <a:r>
              <a:rPr lang="ru-RU" dirty="0" smtClean="0"/>
              <a:t>«Накрываем клетки» 2</a:t>
            </a:r>
            <a:r>
              <a:rPr lang="en-GB" baseline="30000" dirty="0" smtClean="0"/>
              <a:t>n </a:t>
            </a:r>
            <a:r>
              <a:rPr lang="en-GB" dirty="0" smtClean="0"/>
              <a:t>(2</a:t>
            </a:r>
            <a:r>
              <a:rPr lang="ru-RU" dirty="0" smtClean="0"/>
              <a:t>, 4, 8, 16…</a:t>
            </a:r>
            <a:r>
              <a:rPr lang="en-GB" dirty="0" smtClean="0"/>
              <a:t>)</a:t>
            </a:r>
            <a:r>
              <a:rPr lang="ru-RU" dirty="0" smtClean="0"/>
              <a:t>, области </a:t>
            </a:r>
            <a:r>
              <a:rPr lang="en-GB" dirty="0" smtClean="0"/>
              <a:t>z</a:t>
            </a:r>
            <a:r>
              <a:rPr lang="en-GB" sz="1400" dirty="0" smtClean="0"/>
              <a:t>1</a:t>
            </a:r>
            <a:r>
              <a:rPr lang="en-GB" dirty="0" smtClean="0"/>
              <a:t> </a:t>
            </a:r>
            <a:r>
              <a:rPr lang="ru-RU" dirty="0" smtClean="0"/>
              <a:t>и</a:t>
            </a:r>
            <a:r>
              <a:rPr lang="en-GB" dirty="0" smtClean="0"/>
              <a:t> z</a:t>
            </a:r>
            <a:r>
              <a:rPr lang="en-GB" sz="1400" dirty="0" smtClean="0"/>
              <a:t>2</a:t>
            </a:r>
            <a:r>
              <a:rPr lang="ru-RU" dirty="0" smtClean="0"/>
              <a:t>.</a:t>
            </a:r>
          </a:p>
          <a:p>
            <a:pPr algn="just">
              <a:buFontTx/>
              <a:buChar char="-"/>
            </a:pPr>
            <a:endParaRPr lang="ru-RU" dirty="0"/>
          </a:p>
        </p:txBody>
      </p:sp>
      <p:graphicFrame>
        <p:nvGraphicFramePr>
          <p:cNvPr id="67" name="Таблица 66"/>
          <p:cNvGraphicFramePr>
            <a:graphicFrameLocks noGrp="1"/>
          </p:cNvGraphicFramePr>
          <p:nvPr/>
        </p:nvGraphicFramePr>
        <p:xfrm>
          <a:off x="357158" y="3429000"/>
          <a:ext cx="1643073" cy="3291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5982"/>
                <a:gridCol w="425982"/>
                <a:gridCol w="425982"/>
                <a:gridCol w="365127"/>
              </a:tblGrid>
              <a:tr h="341315"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endParaRPr lang="ru-RU" dirty="0"/>
                    </a:p>
                  </a:txBody>
                  <a:tcPr/>
                </a:tc>
              </a:tr>
              <a:tr h="341315"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41315"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41315">
                <a:tc>
                  <a:txBody>
                    <a:bodyPr/>
                    <a:lstStyle/>
                    <a:p>
                      <a:r>
                        <a:rPr lang="kk-KZ" b="1" dirty="0" smtClean="0"/>
                        <a:t>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</a:tr>
              <a:tr h="341315"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1315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41315">
                <a:tc>
                  <a:txBody>
                    <a:bodyPr/>
                    <a:lstStyle/>
                    <a:p>
                      <a:r>
                        <a:rPr lang="kk-KZ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</a:tr>
              <a:tr h="341315">
                <a:tc>
                  <a:txBody>
                    <a:bodyPr/>
                    <a:lstStyle/>
                    <a:p>
                      <a:r>
                        <a:rPr lang="kk-KZ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</a:tr>
              <a:tr h="341315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" name="Прямоугольник 70"/>
          <p:cNvSpPr/>
          <p:nvPr/>
        </p:nvSpPr>
        <p:spPr>
          <a:xfrm>
            <a:off x="214282" y="4572008"/>
            <a:ext cx="1928826" cy="2857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1643042" y="1500174"/>
            <a:ext cx="428628" cy="4286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3" name="Группа 52"/>
          <p:cNvGrpSpPr/>
          <p:nvPr/>
        </p:nvGrpSpPr>
        <p:grpSpPr>
          <a:xfrm>
            <a:off x="428596" y="1571612"/>
            <a:ext cx="2653424" cy="1857389"/>
            <a:chOff x="428596" y="1571612"/>
            <a:chExt cx="2653424" cy="1857389"/>
          </a:xfrm>
        </p:grpSpPr>
        <p:sp>
          <p:nvSpPr>
            <p:cNvPr id="29" name="TextBox 28"/>
            <p:cNvSpPr txBox="1"/>
            <p:nvPr/>
          </p:nvSpPr>
          <p:spPr>
            <a:xfrm>
              <a:off x="500034" y="157161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7224" y="157161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85852" y="1571612"/>
              <a:ext cx="2888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А</a:t>
              </a:r>
              <a:endParaRPr lang="ru-RU" sz="14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0034" y="192880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cxnSp>
          <p:nvCxnSpPr>
            <p:cNvPr id="36" name="Прямая соединительная линия 35"/>
            <p:cNvCxnSpPr/>
            <p:nvPr/>
          </p:nvCxnSpPr>
          <p:spPr>
            <a:xfrm>
              <a:off x="428596" y="1928802"/>
              <a:ext cx="214314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857224" y="192880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214546" y="22145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57224" y="22024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00034" y="22024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57224" y="24881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00034" y="24881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214546" y="25003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785918" y="25003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57224" y="27739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00034" y="2786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785918" y="2786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1785918" y="2571744"/>
              <a:ext cx="285752" cy="57150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2214546" y="2285992"/>
              <a:ext cx="285752" cy="57150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43174" y="2857496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714612" y="2071678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r>
                <a:rPr lang="en-GB" sz="1400" dirty="0" smtClean="0"/>
                <a:t>1</a:t>
              </a:r>
              <a:endParaRPr lang="ru-RU" sz="1400" dirty="0"/>
            </a:p>
          </p:txBody>
        </p:sp>
        <p:cxnSp>
          <p:nvCxnSpPr>
            <p:cNvPr id="61" name="Прямая соединительная линия 60"/>
            <p:cNvCxnSpPr>
              <a:stCxn id="43" idx="3"/>
              <a:endCxn id="60" idx="1"/>
            </p:cNvCxnSpPr>
            <p:nvPr/>
          </p:nvCxnSpPr>
          <p:spPr>
            <a:xfrm flipV="1">
              <a:off x="2516232" y="2256344"/>
              <a:ext cx="198380" cy="142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rot="10800000">
              <a:off x="2071672" y="2869754"/>
              <a:ext cx="571503" cy="1306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Овал 67"/>
            <p:cNvSpPr/>
            <p:nvPr/>
          </p:nvSpPr>
          <p:spPr>
            <a:xfrm>
              <a:off x="1285852" y="1571612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1714480" y="1571612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2214546" y="1571612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428596" y="2786058"/>
              <a:ext cx="428628" cy="42862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857224" y="2786058"/>
              <a:ext cx="428628" cy="42862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 78"/>
            <p:cNvSpPr/>
            <p:nvPr/>
          </p:nvSpPr>
          <p:spPr>
            <a:xfrm>
              <a:off x="1714480" y="2786058"/>
              <a:ext cx="428628" cy="42862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0" name="Прямая соединительная линия 79"/>
            <p:cNvCxnSpPr/>
            <p:nvPr/>
          </p:nvCxnSpPr>
          <p:spPr>
            <a:xfrm rot="10800000">
              <a:off x="2143110" y="3143250"/>
              <a:ext cx="357189" cy="2857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/>
          <p:cNvSpPr txBox="1"/>
          <p:nvPr/>
        </p:nvSpPr>
        <p:spPr>
          <a:xfrm>
            <a:off x="2143108" y="3429000"/>
            <a:ext cx="1121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результат</a:t>
            </a:r>
            <a:endParaRPr lang="ru-RU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7572396" y="3071810"/>
            <a:ext cx="428628" cy="4286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TextBox 84"/>
          <p:cNvSpPr txBox="1"/>
          <p:nvPr/>
        </p:nvSpPr>
        <p:spPr>
          <a:xfrm>
            <a:off x="2857488" y="4143380"/>
            <a:ext cx="350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Тогда выражение принимает вид:</a:t>
            </a:r>
            <a:endParaRPr lang="ru-RU" dirty="0"/>
          </a:p>
        </p:txBody>
      </p:sp>
      <p:sp>
        <p:nvSpPr>
          <p:cNvPr id="86" name="TextBox 85"/>
          <p:cNvSpPr txBox="1"/>
          <p:nvPr/>
        </p:nvSpPr>
        <p:spPr>
          <a:xfrm>
            <a:off x="3000364" y="4500570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Y=z</a:t>
            </a:r>
            <a:r>
              <a:rPr lang="en-GB" sz="1400" dirty="0" smtClean="0"/>
              <a:t>1</a:t>
            </a:r>
            <a:r>
              <a:rPr lang="en-GB" dirty="0" smtClean="0"/>
              <a:t>˅z</a:t>
            </a:r>
            <a:r>
              <a:rPr lang="en-GB" sz="1400" dirty="0" smtClean="0"/>
              <a:t>2</a:t>
            </a:r>
            <a:endParaRPr lang="ru-RU" sz="1400" dirty="0"/>
          </a:p>
        </p:txBody>
      </p:sp>
      <p:sp>
        <p:nvSpPr>
          <p:cNvPr id="88" name="TextBox 87"/>
          <p:cNvSpPr txBox="1"/>
          <p:nvPr/>
        </p:nvSpPr>
        <p:spPr>
          <a:xfrm>
            <a:off x="3000364" y="4929198"/>
            <a:ext cx="3698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en-GB" sz="1400" dirty="0" smtClean="0"/>
              <a:t>1</a:t>
            </a:r>
            <a:r>
              <a:rPr lang="ru-RU" sz="1400" dirty="0" smtClean="0"/>
              <a:t>:   </a:t>
            </a:r>
            <a:r>
              <a:rPr lang="ru-RU" dirty="0" smtClean="0"/>
              <a:t>Х</a:t>
            </a:r>
            <a:r>
              <a:rPr lang="ru-RU" sz="1400" dirty="0" smtClean="0"/>
              <a:t>1 </a:t>
            </a:r>
            <a:r>
              <a:rPr lang="ru-RU" dirty="0" smtClean="0"/>
              <a:t>– не меняет своего состояния</a:t>
            </a:r>
          </a:p>
          <a:p>
            <a:r>
              <a:rPr lang="ru-RU" dirty="0" smtClean="0"/>
              <a:t>       А – не меняет своего состояния</a:t>
            </a:r>
            <a:endParaRPr lang="ru-RU" dirty="0"/>
          </a:p>
        </p:txBody>
      </p:sp>
      <p:sp>
        <p:nvSpPr>
          <p:cNvPr id="89" name="TextBox 88"/>
          <p:cNvSpPr txBox="1"/>
          <p:nvPr/>
        </p:nvSpPr>
        <p:spPr>
          <a:xfrm>
            <a:off x="2928926" y="5643578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r>
              <a:rPr lang="en-US" sz="1400" dirty="0" smtClean="0"/>
              <a:t>1</a:t>
            </a:r>
            <a:r>
              <a:rPr lang="en-US" dirty="0" smtClean="0"/>
              <a:t> = X</a:t>
            </a:r>
            <a:r>
              <a:rPr lang="en-US" sz="1400" dirty="0" smtClean="0"/>
              <a:t>1</a:t>
            </a:r>
            <a:r>
              <a:rPr lang="en-US" dirty="0" smtClean="0"/>
              <a:t>· A</a:t>
            </a:r>
            <a:endParaRPr lang="ru-RU" dirty="0"/>
          </a:p>
        </p:txBody>
      </p:sp>
      <p:grpSp>
        <p:nvGrpSpPr>
          <p:cNvPr id="93" name="Группа 92"/>
          <p:cNvGrpSpPr/>
          <p:nvPr/>
        </p:nvGrpSpPr>
        <p:grpSpPr>
          <a:xfrm>
            <a:off x="4071934" y="5643578"/>
            <a:ext cx="1043876" cy="369332"/>
            <a:chOff x="4071934" y="6143644"/>
            <a:chExt cx="1043876" cy="369332"/>
          </a:xfrm>
        </p:grpSpPr>
        <p:sp>
          <p:nvSpPr>
            <p:cNvPr id="90" name="TextBox 89"/>
            <p:cNvSpPr txBox="1"/>
            <p:nvPr/>
          </p:nvSpPr>
          <p:spPr>
            <a:xfrm>
              <a:off x="4071934" y="6143644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z</a:t>
              </a:r>
              <a:r>
                <a:rPr lang="en-US" sz="1400" dirty="0" smtClean="0"/>
                <a:t>2</a:t>
              </a:r>
              <a:r>
                <a:rPr lang="en-US" dirty="0" smtClean="0"/>
                <a:t> = X</a:t>
              </a:r>
              <a:r>
                <a:rPr lang="en-US" sz="1400" dirty="0" smtClean="0"/>
                <a:t>0</a:t>
              </a:r>
              <a:r>
                <a:rPr lang="en-US" dirty="0" smtClean="0"/>
                <a:t>· A</a:t>
              </a:r>
              <a:endParaRPr lang="ru-RU" dirty="0"/>
            </a:p>
          </p:txBody>
        </p:sp>
        <p:cxnSp>
          <p:nvCxnSpPr>
            <p:cNvPr id="92" name="Прямая соединительная линия 91"/>
            <p:cNvCxnSpPr/>
            <p:nvPr/>
          </p:nvCxnSpPr>
          <p:spPr>
            <a:xfrm>
              <a:off x="4786314" y="6215082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TextBox 93"/>
          <p:cNvSpPr txBox="1"/>
          <p:nvPr/>
        </p:nvSpPr>
        <p:spPr>
          <a:xfrm>
            <a:off x="5143504" y="5643578"/>
            <a:ext cx="2534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ru-RU" dirty="0" smtClean="0"/>
              <a:t>т.к. А→ «0» - инверсия</a:t>
            </a:r>
            <a:r>
              <a:rPr lang="en-US" dirty="0" smtClean="0"/>
              <a:t>)</a:t>
            </a:r>
            <a:endParaRPr lang="ru-RU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428596" y="357166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Y=z</a:t>
            </a:r>
            <a:r>
              <a:rPr lang="en-GB" sz="1400" dirty="0" smtClean="0"/>
              <a:t>1</a:t>
            </a:r>
            <a:r>
              <a:rPr lang="en-GB" dirty="0" smtClean="0"/>
              <a:t>˅z</a:t>
            </a:r>
            <a:r>
              <a:rPr lang="en-GB" sz="1400" dirty="0" smtClean="0"/>
              <a:t>2</a:t>
            </a:r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28596" y="714356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r>
              <a:rPr lang="en-US" sz="1400" dirty="0" smtClean="0"/>
              <a:t>1</a:t>
            </a:r>
            <a:r>
              <a:rPr lang="en-US" dirty="0" smtClean="0"/>
              <a:t> = X</a:t>
            </a:r>
            <a:r>
              <a:rPr lang="en-US" sz="1400" dirty="0" smtClean="0"/>
              <a:t>1</a:t>
            </a:r>
            <a:r>
              <a:rPr lang="en-US" dirty="0" smtClean="0"/>
              <a:t>· A</a:t>
            </a:r>
            <a:endParaRPr lang="ru-RU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428596" y="1142984"/>
            <a:ext cx="1043876" cy="369332"/>
            <a:chOff x="4071934" y="6143644"/>
            <a:chExt cx="1043876" cy="369332"/>
          </a:xfrm>
        </p:grpSpPr>
        <p:sp>
          <p:nvSpPr>
            <p:cNvPr id="21" name="TextBox 20"/>
            <p:cNvSpPr txBox="1"/>
            <p:nvPr/>
          </p:nvSpPr>
          <p:spPr>
            <a:xfrm>
              <a:off x="4071934" y="6143644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z</a:t>
              </a:r>
              <a:r>
                <a:rPr lang="en-US" sz="1400" dirty="0" smtClean="0"/>
                <a:t>2</a:t>
              </a:r>
              <a:r>
                <a:rPr lang="en-US" dirty="0" smtClean="0"/>
                <a:t> = X</a:t>
              </a:r>
              <a:r>
                <a:rPr lang="en-US" sz="1400" dirty="0" smtClean="0"/>
                <a:t>0</a:t>
              </a:r>
              <a:r>
                <a:rPr lang="en-US" dirty="0" smtClean="0"/>
                <a:t>· A</a:t>
              </a:r>
              <a:endParaRPr lang="ru-RU" dirty="0"/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>
              <a:off x="4786314" y="6215082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Правая фигурная скобка 22"/>
          <p:cNvSpPr/>
          <p:nvPr/>
        </p:nvSpPr>
        <p:spPr>
          <a:xfrm>
            <a:off x="1428728" y="357166"/>
            <a:ext cx="285752" cy="114300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714480" y="785794"/>
            <a:ext cx="1604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Y=</a:t>
            </a:r>
            <a:r>
              <a:rPr lang="en-US" dirty="0" smtClean="0"/>
              <a:t> X</a:t>
            </a:r>
            <a:r>
              <a:rPr lang="en-US" sz="1400" dirty="0" smtClean="0"/>
              <a:t>1</a:t>
            </a:r>
            <a:r>
              <a:rPr lang="en-US" dirty="0" smtClean="0"/>
              <a:t>· A</a:t>
            </a:r>
            <a:r>
              <a:rPr lang="en-GB" dirty="0" smtClean="0"/>
              <a:t> ˅</a:t>
            </a:r>
            <a:r>
              <a:rPr lang="en-US" dirty="0" smtClean="0"/>
              <a:t> X</a:t>
            </a:r>
            <a:r>
              <a:rPr lang="en-US" sz="1400" dirty="0" smtClean="0"/>
              <a:t>0</a:t>
            </a:r>
            <a:r>
              <a:rPr lang="en-US" dirty="0" smtClean="0"/>
              <a:t>· A</a:t>
            </a:r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3071802" y="857232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500430" y="285728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Т.о наша схема принимает вид:</a:t>
            </a:r>
          </a:p>
          <a:p>
            <a:pPr algn="just"/>
            <a:r>
              <a:rPr lang="ru-RU" dirty="0" smtClean="0"/>
              <a:t> </a:t>
            </a:r>
          </a:p>
          <a:p>
            <a:pPr algn="just"/>
            <a:r>
              <a:rPr lang="ru-RU" dirty="0" smtClean="0"/>
              <a:t>2-а элемента «И» на 2-а входа</a:t>
            </a:r>
          </a:p>
          <a:p>
            <a:pPr algn="just"/>
            <a:r>
              <a:rPr lang="ru-RU" dirty="0" smtClean="0"/>
              <a:t>1-н элемент «ИЛИ»</a:t>
            </a:r>
            <a:endParaRPr lang="ru-RU" dirty="0"/>
          </a:p>
        </p:txBody>
      </p:sp>
      <p:grpSp>
        <p:nvGrpSpPr>
          <p:cNvPr id="77" name="Группа 76"/>
          <p:cNvGrpSpPr/>
          <p:nvPr/>
        </p:nvGrpSpPr>
        <p:grpSpPr>
          <a:xfrm>
            <a:off x="500034" y="1928802"/>
            <a:ext cx="4286280" cy="2857520"/>
            <a:chOff x="2143108" y="785794"/>
            <a:chExt cx="4286280" cy="2857520"/>
          </a:xfrm>
        </p:grpSpPr>
        <p:sp>
          <p:nvSpPr>
            <p:cNvPr id="78" name="Прямоугольник 77"/>
            <p:cNvSpPr/>
            <p:nvPr/>
          </p:nvSpPr>
          <p:spPr>
            <a:xfrm>
              <a:off x="3857620" y="1357298"/>
              <a:ext cx="571504" cy="8572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 78"/>
            <p:cNvSpPr/>
            <p:nvPr/>
          </p:nvSpPr>
          <p:spPr>
            <a:xfrm>
              <a:off x="3857620" y="2786058"/>
              <a:ext cx="571504" cy="8572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0" name="Picture 2" descr="Значок &amp; - основание для отказа?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29058" y="1428736"/>
              <a:ext cx="285752" cy="285752"/>
            </a:xfrm>
            <a:prstGeom prst="rect">
              <a:avLst/>
            </a:prstGeom>
            <a:noFill/>
          </p:spPr>
        </p:pic>
        <p:pic>
          <p:nvPicPr>
            <p:cNvPr id="81" name="Picture 2" descr="Значок &amp; - основание для отказа?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29058" y="2857496"/>
              <a:ext cx="285752" cy="285752"/>
            </a:xfrm>
            <a:prstGeom prst="rect">
              <a:avLst/>
            </a:prstGeom>
            <a:noFill/>
          </p:spPr>
        </p:pic>
        <p:cxnSp>
          <p:nvCxnSpPr>
            <p:cNvPr id="82" name="Прямая соединительная линия 81"/>
            <p:cNvCxnSpPr/>
            <p:nvPr/>
          </p:nvCxnSpPr>
          <p:spPr>
            <a:xfrm rot="5400000">
              <a:off x="1108051" y="2392355"/>
              <a:ext cx="250033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 rot="5400000">
              <a:off x="1679555" y="2392355"/>
              <a:ext cx="250033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 rot="5400000">
              <a:off x="1393803" y="2392355"/>
              <a:ext cx="250033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 стрелкой 84"/>
            <p:cNvCxnSpPr/>
            <p:nvPr/>
          </p:nvCxnSpPr>
          <p:spPr>
            <a:xfrm>
              <a:off x="2928926" y="1500174"/>
              <a:ext cx="928694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 стрелкой 85"/>
            <p:cNvCxnSpPr/>
            <p:nvPr/>
          </p:nvCxnSpPr>
          <p:spPr>
            <a:xfrm>
              <a:off x="2357422" y="1643050"/>
              <a:ext cx="150019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2428860" y="7857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714612" y="7857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89" name="Блок-схема: узел 88"/>
            <p:cNvSpPr/>
            <p:nvPr/>
          </p:nvSpPr>
          <p:spPr>
            <a:xfrm>
              <a:off x="3786182" y="3000372"/>
              <a:ext cx="142876" cy="142876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Блок-схема: узел 89"/>
            <p:cNvSpPr/>
            <p:nvPr/>
          </p:nvSpPr>
          <p:spPr>
            <a:xfrm>
              <a:off x="2857488" y="1428736"/>
              <a:ext cx="142876" cy="14287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Блок-схема: узел 90"/>
            <p:cNvSpPr/>
            <p:nvPr/>
          </p:nvSpPr>
          <p:spPr>
            <a:xfrm>
              <a:off x="2285984" y="1571612"/>
              <a:ext cx="142876" cy="14287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2" name="Прямая со стрелкой 91"/>
            <p:cNvCxnSpPr/>
            <p:nvPr/>
          </p:nvCxnSpPr>
          <p:spPr>
            <a:xfrm>
              <a:off x="2643174" y="2928934"/>
              <a:ext cx="1214446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 стрелкой 92"/>
            <p:cNvCxnSpPr/>
            <p:nvPr/>
          </p:nvCxnSpPr>
          <p:spPr>
            <a:xfrm>
              <a:off x="2357422" y="3071810"/>
              <a:ext cx="150019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Блок-схема: узел 93"/>
            <p:cNvSpPr/>
            <p:nvPr/>
          </p:nvSpPr>
          <p:spPr>
            <a:xfrm>
              <a:off x="2285984" y="3000372"/>
              <a:ext cx="142876" cy="14287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Блок-схема: узел 94"/>
            <p:cNvSpPr/>
            <p:nvPr/>
          </p:nvSpPr>
          <p:spPr>
            <a:xfrm>
              <a:off x="2571736" y="2857496"/>
              <a:ext cx="142876" cy="14287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6" name="Прямая соединительная линия 95"/>
            <p:cNvCxnSpPr/>
            <p:nvPr/>
          </p:nvCxnSpPr>
          <p:spPr>
            <a:xfrm>
              <a:off x="4429124" y="1714488"/>
              <a:ext cx="78581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/>
            <p:cNvCxnSpPr/>
            <p:nvPr/>
          </p:nvCxnSpPr>
          <p:spPr>
            <a:xfrm>
              <a:off x="4429124" y="3214686"/>
              <a:ext cx="78581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Прямоугольник 97"/>
            <p:cNvSpPr/>
            <p:nvPr/>
          </p:nvSpPr>
          <p:spPr>
            <a:xfrm>
              <a:off x="5214942" y="1357298"/>
              <a:ext cx="571504" cy="228601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5214942" y="14287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cxnSp>
          <p:nvCxnSpPr>
            <p:cNvPr id="100" name="Прямая со стрелкой 99"/>
            <p:cNvCxnSpPr/>
            <p:nvPr/>
          </p:nvCxnSpPr>
          <p:spPr>
            <a:xfrm>
              <a:off x="5786446" y="2500306"/>
              <a:ext cx="642942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5857884" y="2143116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ru-RU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143108" y="78579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</a:t>
              </a:r>
              <a:endParaRPr lang="ru-RU" dirty="0"/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5286380" y="2500306"/>
            <a:ext cx="3429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Схема функционирует также, как и схема (1), но она намного меньше по количеству элементов.</a:t>
            </a:r>
            <a:endParaRPr lang="ru-RU" dirty="0"/>
          </a:p>
        </p:txBody>
      </p:sp>
      <p:sp>
        <p:nvSpPr>
          <p:cNvPr id="104" name="TextBox 103"/>
          <p:cNvSpPr txBox="1"/>
          <p:nvPr/>
        </p:nvSpPr>
        <p:spPr>
          <a:xfrm>
            <a:off x="4286248" y="2000240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(2)</a:t>
            </a:r>
            <a:endParaRPr lang="ru-RU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/>
          <p:nvPr/>
        </p:nvSpPr>
        <p:spPr>
          <a:xfrm>
            <a:off x="2643174" y="214290"/>
            <a:ext cx="3698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Рассмотрим элемент - </a:t>
            </a:r>
            <a:r>
              <a:rPr lang="ru-RU" b="1" dirty="0" smtClean="0"/>
              <a:t>дешифратор</a:t>
            </a:r>
            <a:endParaRPr lang="ru-RU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428596" y="642918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Дешифратор</a:t>
            </a:r>
            <a:r>
              <a:rPr lang="ru-RU" dirty="0" smtClean="0"/>
              <a:t> - устройство для выделения (расшифровки) только предусмотренных сигналов из числа поступающих в приёмное устройство. Преобразует </a:t>
            </a:r>
            <a:r>
              <a:rPr lang="ru-RU" b="1" i="1" dirty="0" smtClean="0"/>
              <a:t>двоичный код</a:t>
            </a:r>
            <a:r>
              <a:rPr lang="ru-RU" dirty="0" smtClean="0"/>
              <a:t> (поступающий на вход) в </a:t>
            </a:r>
            <a:r>
              <a:rPr lang="ru-RU" b="1" i="1" dirty="0" smtClean="0"/>
              <a:t>единичный сигнал.</a:t>
            </a:r>
            <a:endParaRPr lang="ru-RU" b="1" i="1" dirty="0"/>
          </a:p>
        </p:txBody>
      </p:sp>
      <p:sp>
        <p:nvSpPr>
          <p:cNvPr id="65" name="TextBox 64"/>
          <p:cNvSpPr txBox="1"/>
          <p:nvPr/>
        </p:nvSpPr>
        <p:spPr>
          <a:xfrm>
            <a:off x="500034" y="1571612"/>
            <a:ext cx="603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Дешифратор на схемах обозначается следующим образом:</a:t>
            </a:r>
            <a:endParaRPr lang="ru-RU" dirty="0"/>
          </a:p>
        </p:txBody>
      </p:sp>
      <p:grpSp>
        <p:nvGrpSpPr>
          <p:cNvPr id="87" name="Группа 86"/>
          <p:cNvGrpSpPr/>
          <p:nvPr/>
        </p:nvGrpSpPr>
        <p:grpSpPr>
          <a:xfrm>
            <a:off x="1000100" y="2214554"/>
            <a:ext cx="2428892" cy="1643868"/>
            <a:chOff x="1285852" y="2500306"/>
            <a:chExt cx="2428892" cy="1643868"/>
          </a:xfrm>
        </p:grpSpPr>
        <p:sp>
          <p:nvSpPr>
            <p:cNvPr id="66" name="Прямоугольник 65"/>
            <p:cNvSpPr/>
            <p:nvPr/>
          </p:nvSpPr>
          <p:spPr>
            <a:xfrm>
              <a:off x="1643042" y="2500306"/>
              <a:ext cx="1714512" cy="164307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8" name="Прямая соединительная линия 67"/>
            <p:cNvCxnSpPr/>
            <p:nvPr/>
          </p:nvCxnSpPr>
          <p:spPr>
            <a:xfrm rot="5400000">
              <a:off x="1250530" y="3322240"/>
              <a:ext cx="16422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 rot="5400000">
              <a:off x="2108580" y="3321446"/>
              <a:ext cx="16422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2928926" y="2500306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0</a:t>
              </a:r>
              <a:endParaRPr lang="ru-RU" sz="14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928926" y="2988230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675408" y="298823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675408" y="250030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928926" y="3702610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3</a:t>
              </a:r>
              <a:endParaRPr lang="ru-RU" sz="14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928926" y="3345420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2</a:t>
              </a:r>
              <a:endParaRPr lang="ru-RU" sz="1400" dirty="0"/>
            </a:p>
          </p:txBody>
        </p:sp>
        <p:cxnSp>
          <p:nvCxnSpPr>
            <p:cNvPr id="81" name="Прямая соединительная линия 80"/>
            <p:cNvCxnSpPr/>
            <p:nvPr/>
          </p:nvCxnSpPr>
          <p:spPr>
            <a:xfrm>
              <a:off x="3357554" y="314324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3357554" y="264318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1285852" y="3214686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>
              <a:off x="1285852" y="264318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3357554" y="350043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>
              <a:off x="3357554" y="385762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/>
          <p:cNvSpPr txBox="1"/>
          <p:nvPr/>
        </p:nvSpPr>
        <p:spPr>
          <a:xfrm>
            <a:off x="4214810" y="2071678"/>
            <a:ext cx="2264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X</a:t>
            </a:r>
            <a:r>
              <a:rPr lang="en-GB" sz="1400" dirty="0" smtClean="0"/>
              <a:t>0</a:t>
            </a:r>
            <a:r>
              <a:rPr lang="en-GB" dirty="0" smtClean="0"/>
              <a:t>, X</a:t>
            </a:r>
            <a:r>
              <a:rPr lang="en-GB" sz="1400" dirty="0" smtClean="0"/>
              <a:t>1</a:t>
            </a:r>
            <a:r>
              <a:rPr lang="en-GB" dirty="0" smtClean="0"/>
              <a:t> – </a:t>
            </a:r>
            <a:r>
              <a:rPr lang="ru-RU" dirty="0" smtClean="0"/>
              <a:t>входы</a:t>
            </a:r>
          </a:p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, Y</a:t>
            </a:r>
            <a:r>
              <a:rPr lang="en-GB" sz="1400" dirty="0" smtClean="0"/>
              <a:t>1</a:t>
            </a:r>
            <a:r>
              <a:rPr lang="en-GB" dirty="0" smtClean="0"/>
              <a:t>, Y</a:t>
            </a:r>
            <a:r>
              <a:rPr lang="en-GB" sz="1400" dirty="0" smtClean="0"/>
              <a:t>2</a:t>
            </a:r>
            <a:r>
              <a:rPr lang="en-GB" dirty="0" smtClean="0"/>
              <a:t>, Y</a:t>
            </a:r>
            <a:r>
              <a:rPr lang="en-GB" sz="1400" dirty="0" smtClean="0"/>
              <a:t>3</a:t>
            </a:r>
            <a:r>
              <a:rPr lang="en-GB" dirty="0" smtClean="0"/>
              <a:t> - </a:t>
            </a:r>
            <a:r>
              <a:rPr lang="ru-RU" dirty="0" smtClean="0"/>
              <a:t>выходы</a:t>
            </a:r>
            <a:endParaRPr lang="ru-RU" dirty="0"/>
          </a:p>
        </p:txBody>
      </p:sp>
      <p:sp>
        <p:nvSpPr>
          <p:cNvPr id="89" name="TextBox 88"/>
          <p:cNvSpPr txBox="1"/>
          <p:nvPr/>
        </p:nvSpPr>
        <p:spPr>
          <a:xfrm>
            <a:off x="5072066" y="2714620"/>
            <a:ext cx="1679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Логика работы</a:t>
            </a:r>
            <a:endParaRPr lang="ru-RU" b="1" dirty="0"/>
          </a:p>
        </p:txBody>
      </p:sp>
      <p:sp>
        <p:nvSpPr>
          <p:cNvPr id="90" name="TextBox 89"/>
          <p:cNvSpPr txBox="1"/>
          <p:nvPr/>
        </p:nvSpPr>
        <p:spPr>
          <a:xfrm>
            <a:off x="3786182" y="3071810"/>
            <a:ext cx="5072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 вход Х подаем номер выхода </a:t>
            </a:r>
            <a:r>
              <a:rPr lang="en-GB" dirty="0" smtClean="0"/>
              <a:t>Y</a:t>
            </a:r>
            <a:r>
              <a:rPr lang="ru-RU" dirty="0" smtClean="0"/>
              <a:t> тот, на котором хотим видеть «1».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57158" y="3929066"/>
            <a:ext cx="850112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solidFill>
                  <a:srgbClr val="C00000"/>
                </a:solidFill>
              </a:rPr>
              <a:t>Например: </a:t>
            </a:r>
            <a:r>
              <a:rPr lang="ru-RU" dirty="0" smtClean="0"/>
              <a:t>мы хотим видеть «1» на выходе </a:t>
            </a:r>
            <a:r>
              <a:rPr lang="en-GB" dirty="0" smtClean="0"/>
              <a:t>Y</a:t>
            </a:r>
            <a:r>
              <a:rPr lang="en-GB" sz="1400" dirty="0" smtClean="0"/>
              <a:t>1</a:t>
            </a:r>
            <a:r>
              <a:rPr lang="ru-RU" dirty="0" smtClean="0"/>
              <a:t>, значит мы должны подать:</a:t>
            </a:r>
            <a:endParaRPr lang="ru-RU" dirty="0"/>
          </a:p>
        </p:txBody>
      </p:sp>
      <p:sp>
        <p:nvSpPr>
          <p:cNvPr id="93" name="TextBox 92"/>
          <p:cNvSpPr txBox="1"/>
          <p:nvPr/>
        </p:nvSpPr>
        <p:spPr>
          <a:xfrm>
            <a:off x="428596" y="4357694"/>
            <a:ext cx="20938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0</a:t>
            </a:r>
            <a:r>
              <a:rPr lang="ru-RU" dirty="0" smtClean="0"/>
              <a:t>→ «0»  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→ </a:t>
            </a:r>
            <a:r>
              <a:rPr lang="ru-RU" dirty="0" smtClean="0"/>
              <a:t>«0»</a:t>
            </a:r>
          </a:p>
          <a:p>
            <a:r>
              <a:rPr lang="ru-RU" dirty="0" smtClean="0"/>
              <a:t>Х</a:t>
            </a:r>
            <a:r>
              <a:rPr lang="ru-RU" sz="1400" dirty="0" smtClean="0"/>
              <a:t>1</a:t>
            </a:r>
            <a:r>
              <a:rPr lang="ru-RU" dirty="0" smtClean="0"/>
              <a:t>→ «1»   </a:t>
            </a:r>
            <a:r>
              <a:rPr lang="en-GB" dirty="0" smtClean="0"/>
              <a:t>Y</a:t>
            </a:r>
            <a:r>
              <a:rPr lang="ru-RU" sz="1400" dirty="0" smtClean="0"/>
              <a:t>1</a:t>
            </a:r>
            <a:r>
              <a:rPr lang="en-GB" dirty="0" smtClean="0"/>
              <a:t>→ </a:t>
            </a:r>
            <a:r>
              <a:rPr lang="ru-RU" dirty="0" smtClean="0"/>
              <a:t>«1» </a:t>
            </a:r>
          </a:p>
          <a:p>
            <a:r>
              <a:rPr lang="ru-RU" dirty="0" smtClean="0"/>
              <a:t>                   </a:t>
            </a:r>
            <a:r>
              <a:rPr lang="en-GB" dirty="0" smtClean="0"/>
              <a:t>Y</a:t>
            </a:r>
            <a:r>
              <a:rPr lang="ru-RU" sz="1400" dirty="0" smtClean="0"/>
              <a:t>2</a:t>
            </a:r>
            <a:r>
              <a:rPr lang="en-GB" dirty="0" smtClean="0"/>
              <a:t>→ </a:t>
            </a:r>
            <a:r>
              <a:rPr lang="ru-RU" dirty="0" smtClean="0"/>
              <a:t>«0»</a:t>
            </a:r>
            <a:endParaRPr lang="ru-RU" dirty="0"/>
          </a:p>
        </p:txBody>
      </p:sp>
      <p:sp>
        <p:nvSpPr>
          <p:cNvPr id="94" name="TextBox 93"/>
          <p:cNvSpPr txBox="1"/>
          <p:nvPr/>
        </p:nvSpPr>
        <p:spPr>
          <a:xfrm>
            <a:off x="1500166" y="5357826"/>
            <a:ext cx="1323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Если хотим </a:t>
            </a:r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2643174" y="5357826"/>
            <a:ext cx="100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→ </a:t>
            </a:r>
            <a:r>
              <a:rPr lang="ru-RU" dirty="0" smtClean="0"/>
              <a:t>«</a:t>
            </a:r>
            <a:r>
              <a:rPr lang="en-GB" dirty="0" smtClean="0"/>
              <a:t>1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4000496" y="5357826"/>
            <a:ext cx="2042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0</a:t>
            </a:r>
            <a:r>
              <a:rPr lang="ru-RU" dirty="0" smtClean="0"/>
              <a:t>→ «1»  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→ </a:t>
            </a:r>
            <a:r>
              <a:rPr lang="ru-RU" dirty="0" smtClean="0"/>
              <a:t>«1»</a:t>
            </a:r>
          </a:p>
          <a:p>
            <a:r>
              <a:rPr lang="ru-RU" dirty="0" smtClean="0"/>
              <a:t>Х</a:t>
            </a:r>
            <a:r>
              <a:rPr lang="ru-RU" sz="1400" dirty="0" smtClean="0"/>
              <a:t>1</a:t>
            </a:r>
            <a:r>
              <a:rPr lang="ru-RU" dirty="0" smtClean="0"/>
              <a:t>→ «0»   </a:t>
            </a:r>
            <a:r>
              <a:rPr lang="en-GB" dirty="0" smtClean="0"/>
              <a:t>Y</a:t>
            </a:r>
            <a:r>
              <a:rPr lang="ru-RU" sz="1400" dirty="0" smtClean="0"/>
              <a:t>1</a:t>
            </a:r>
            <a:r>
              <a:rPr lang="en-GB" dirty="0" smtClean="0"/>
              <a:t>→ </a:t>
            </a:r>
            <a:r>
              <a:rPr lang="ru-RU" dirty="0" smtClean="0"/>
              <a:t>«0» </a:t>
            </a:r>
          </a:p>
          <a:p>
            <a:r>
              <a:rPr lang="ru-RU" dirty="0" smtClean="0"/>
              <a:t>                   </a:t>
            </a:r>
            <a:r>
              <a:rPr lang="en-GB" dirty="0" smtClean="0"/>
              <a:t>Y</a:t>
            </a:r>
            <a:r>
              <a:rPr lang="ru-RU" sz="1400" dirty="0" smtClean="0"/>
              <a:t>2</a:t>
            </a:r>
            <a:r>
              <a:rPr lang="en-GB" dirty="0" smtClean="0"/>
              <a:t>→ </a:t>
            </a:r>
            <a:r>
              <a:rPr lang="ru-RU" dirty="0" smtClean="0"/>
              <a:t>«0»</a:t>
            </a:r>
            <a:endParaRPr lang="ru-RU" dirty="0"/>
          </a:p>
        </p:txBody>
      </p:sp>
      <p:sp>
        <p:nvSpPr>
          <p:cNvPr id="97" name="TextBox 96"/>
          <p:cNvSpPr txBox="1"/>
          <p:nvPr/>
        </p:nvSpPr>
        <p:spPr>
          <a:xfrm>
            <a:off x="3500430" y="5357826"/>
            <a:ext cx="504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, </a:t>
            </a:r>
            <a:r>
              <a:rPr lang="kk-KZ" dirty="0" smtClean="0"/>
              <a:t>то</a:t>
            </a:r>
            <a:endParaRPr lang="ru-RU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52"/>
            <a:ext cx="3627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Таблица истинности дешифратора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571480"/>
          <a:ext cx="2762248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6232"/>
                <a:gridCol w="500066"/>
                <a:gridCol w="428628"/>
                <a:gridCol w="428628"/>
                <a:gridCol w="428628"/>
                <a:gridCol w="50006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02" name="Группа 101"/>
          <p:cNvGrpSpPr/>
          <p:nvPr/>
        </p:nvGrpSpPr>
        <p:grpSpPr>
          <a:xfrm>
            <a:off x="4929190" y="500042"/>
            <a:ext cx="3036381" cy="5506153"/>
            <a:chOff x="4138445" y="428604"/>
            <a:chExt cx="3036381" cy="5506153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5517938" y="992874"/>
              <a:ext cx="551797" cy="8464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5517938" y="2403548"/>
              <a:ext cx="551797" cy="8464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5517938" y="3743689"/>
              <a:ext cx="551797" cy="8464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5517938" y="5013296"/>
              <a:ext cx="551797" cy="8464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Picture 2" descr="Значок &amp; - основание для отказа?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86912" y="1063407"/>
              <a:ext cx="275898" cy="282135"/>
            </a:xfrm>
            <a:prstGeom prst="rect">
              <a:avLst/>
            </a:prstGeom>
            <a:noFill/>
          </p:spPr>
        </p:pic>
        <p:pic>
          <p:nvPicPr>
            <p:cNvPr id="39" name="Picture 2" descr="Значок &amp; - основание для отказа?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86912" y="2474082"/>
              <a:ext cx="275898" cy="282135"/>
            </a:xfrm>
            <a:prstGeom prst="rect">
              <a:avLst/>
            </a:prstGeom>
            <a:noFill/>
          </p:spPr>
        </p:pic>
        <p:pic>
          <p:nvPicPr>
            <p:cNvPr id="40" name="Picture 2" descr="Значок &amp; - основание для отказа?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86912" y="3814224"/>
              <a:ext cx="275898" cy="282135"/>
            </a:xfrm>
            <a:prstGeom prst="rect">
              <a:avLst/>
            </a:prstGeom>
            <a:noFill/>
          </p:spPr>
        </p:pic>
        <p:pic>
          <p:nvPicPr>
            <p:cNvPr id="41" name="Picture 2" descr="Значок &amp; - основание для отказа?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86912" y="5083830"/>
              <a:ext cx="275898" cy="282135"/>
            </a:xfrm>
            <a:prstGeom prst="rect">
              <a:avLst/>
            </a:prstGeom>
            <a:noFill/>
          </p:spPr>
        </p:pic>
        <p:cxnSp>
          <p:nvCxnSpPr>
            <p:cNvPr id="43" name="Прямая соединительная линия 42"/>
            <p:cNvCxnSpPr/>
            <p:nvPr/>
          </p:nvCxnSpPr>
          <p:spPr>
            <a:xfrm rot="5400000">
              <a:off x="1771655" y="3354987"/>
              <a:ext cx="5148962" cy="15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/>
            <p:cNvCxnSpPr/>
            <p:nvPr/>
          </p:nvCxnSpPr>
          <p:spPr>
            <a:xfrm flipV="1">
              <a:off x="4357686" y="1135509"/>
              <a:ext cx="1160252" cy="747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 стрелкой 45"/>
            <p:cNvCxnSpPr/>
            <p:nvPr/>
          </p:nvCxnSpPr>
          <p:spPr>
            <a:xfrm>
              <a:off x="4621268" y="1416076"/>
              <a:ext cx="896670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4138445" y="42860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1</a:t>
              </a:r>
              <a:endParaRPr lang="ru-RU" sz="14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414344" y="42860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0</a:t>
              </a:r>
              <a:endParaRPr lang="ru-RU" sz="1400" dirty="0"/>
            </a:p>
          </p:txBody>
        </p:sp>
        <p:sp>
          <p:nvSpPr>
            <p:cNvPr id="49" name="Блок-схема: узел 48"/>
            <p:cNvSpPr/>
            <p:nvPr/>
          </p:nvSpPr>
          <p:spPr>
            <a:xfrm>
              <a:off x="5429256" y="4071942"/>
              <a:ext cx="137949" cy="141067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Блок-схема: узел 49"/>
            <p:cNvSpPr/>
            <p:nvPr/>
          </p:nvSpPr>
          <p:spPr>
            <a:xfrm>
              <a:off x="5429256" y="2500306"/>
              <a:ext cx="137949" cy="141067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Блок-схема: узел 50"/>
            <p:cNvSpPr/>
            <p:nvPr/>
          </p:nvSpPr>
          <p:spPr>
            <a:xfrm>
              <a:off x="5429256" y="1071546"/>
              <a:ext cx="137949" cy="141067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Блок-схема: узел 51"/>
            <p:cNvSpPr/>
            <p:nvPr/>
          </p:nvSpPr>
          <p:spPr>
            <a:xfrm>
              <a:off x="4286248" y="1071546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Блок-схема: узел 53"/>
            <p:cNvSpPr/>
            <p:nvPr/>
          </p:nvSpPr>
          <p:spPr>
            <a:xfrm>
              <a:off x="4552293" y="1345542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5" name="Прямая со стрелкой 54"/>
            <p:cNvCxnSpPr/>
            <p:nvPr/>
          </p:nvCxnSpPr>
          <p:spPr>
            <a:xfrm flipV="1">
              <a:off x="4286248" y="2546184"/>
              <a:ext cx="1231690" cy="255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 стрелкой 57"/>
            <p:cNvCxnSpPr>
              <a:endCxn id="35" idx="1"/>
            </p:cNvCxnSpPr>
            <p:nvPr/>
          </p:nvCxnSpPr>
          <p:spPr>
            <a:xfrm>
              <a:off x="4621268" y="2826751"/>
              <a:ext cx="896670" cy="1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Блок-схема: узел 58"/>
            <p:cNvSpPr/>
            <p:nvPr/>
          </p:nvSpPr>
          <p:spPr>
            <a:xfrm>
              <a:off x="4552293" y="2756217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Блок-схема: узел 59"/>
            <p:cNvSpPr/>
            <p:nvPr/>
          </p:nvSpPr>
          <p:spPr>
            <a:xfrm>
              <a:off x="4286248" y="2500306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Блок-схема: узел 61"/>
            <p:cNvSpPr/>
            <p:nvPr/>
          </p:nvSpPr>
          <p:spPr>
            <a:xfrm>
              <a:off x="4286248" y="3786190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Блок-схема: узел 63"/>
            <p:cNvSpPr/>
            <p:nvPr/>
          </p:nvSpPr>
          <p:spPr>
            <a:xfrm>
              <a:off x="4552293" y="4096358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5" name="Прямая со стрелкой 64"/>
            <p:cNvCxnSpPr>
              <a:endCxn id="36" idx="1"/>
            </p:cNvCxnSpPr>
            <p:nvPr/>
          </p:nvCxnSpPr>
          <p:spPr>
            <a:xfrm flipV="1">
              <a:off x="4621268" y="4166891"/>
              <a:ext cx="896670" cy="940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 стрелкой 65"/>
            <p:cNvCxnSpPr/>
            <p:nvPr/>
          </p:nvCxnSpPr>
          <p:spPr>
            <a:xfrm>
              <a:off x="4357686" y="3857628"/>
              <a:ext cx="1160252" cy="2869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 стрелкой 67"/>
            <p:cNvCxnSpPr/>
            <p:nvPr/>
          </p:nvCxnSpPr>
          <p:spPr>
            <a:xfrm flipV="1">
              <a:off x="4621268" y="5436498"/>
              <a:ext cx="896670" cy="940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 стрелкой 68"/>
            <p:cNvCxnSpPr/>
            <p:nvPr/>
          </p:nvCxnSpPr>
          <p:spPr>
            <a:xfrm>
              <a:off x="4357686" y="5143512"/>
              <a:ext cx="1160252" cy="124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Блок-схема: узел 69"/>
            <p:cNvSpPr/>
            <p:nvPr/>
          </p:nvSpPr>
          <p:spPr>
            <a:xfrm>
              <a:off x="4286248" y="5072074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Блок-схема: узел 71"/>
            <p:cNvSpPr/>
            <p:nvPr/>
          </p:nvSpPr>
          <p:spPr>
            <a:xfrm>
              <a:off x="4552293" y="5365965"/>
              <a:ext cx="137949" cy="14106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3" name="Прямая соединительная линия 72"/>
            <p:cNvCxnSpPr/>
            <p:nvPr/>
          </p:nvCxnSpPr>
          <p:spPr>
            <a:xfrm>
              <a:off x="6069735" y="1345542"/>
              <a:ext cx="758721" cy="15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>
              <a:off x="6069735" y="2826751"/>
              <a:ext cx="758721" cy="15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>
              <a:off x="6069735" y="4166891"/>
              <a:ext cx="758721" cy="15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>
              <a:off x="6069735" y="5436498"/>
              <a:ext cx="758721" cy="15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6786578" y="5286388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3</a:t>
              </a:r>
              <a:endParaRPr lang="ru-RU" sz="1400" dirty="0"/>
            </a:p>
          </p:txBody>
        </p:sp>
        <p:sp>
          <p:nvSpPr>
            <p:cNvPr id="82" name="Блок-схема: узел 81"/>
            <p:cNvSpPr/>
            <p:nvPr/>
          </p:nvSpPr>
          <p:spPr>
            <a:xfrm>
              <a:off x="5429256" y="1357298"/>
              <a:ext cx="137949" cy="141067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3" name="Прямая соединительная линия 82"/>
            <p:cNvCxnSpPr/>
            <p:nvPr/>
          </p:nvCxnSpPr>
          <p:spPr>
            <a:xfrm rot="5400000">
              <a:off x="2069723" y="3359509"/>
              <a:ext cx="5148962" cy="15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4929190" y="2559602"/>
              <a:ext cx="494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“1”</a:t>
              </a:r>
              <a:endParaRPr lang="ru-RU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929190" y="2214554"/>
              <a:ext cx="494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“0”</a:t>
              </a:r>
              <a:endParaRPr lang="ru-RU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929190" y="1130842"/>
              <a:ext cx="494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“0”</a:t>
              </a:r>
              <a:endParaRPr lang="ru-RU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4929190" y="785794"/>
              <a:ext cx="494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“0”</a:t>
              </a:r>
              <a:endParaRPr lang="ru-RU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006648" y="3857628"/>
              <a:ext cx="494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“0”</a:t>
              </a:r>
              <a:endParaRPr lang="ru-RU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006648" y="3500438"/>
              <a:ext cx="494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“1”</a:t>
              </a:r>
              <a:endParaRPr lang="ru-RU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786578" y="400050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2</a:t>
              </a:r>
              <a:endParaRPr lang="ru-RU" sz="1400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786578" y="2643182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1</a:t>
              </a:r>
              <a:endParaRPr lang="ru-RU" sz="1400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786578" y="114298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0</a:t>
              </a:r>
              <a:endParaRPr lang="ru-RU" sz="1400" dirty="0"/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1071538" y="2857496"/>
            <a:ext cx="3593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Схема </a:t>
            </a:r>
            <a:r>
              <a:rPr lang="ru-RU" b="1" dirty="0" smtClean="0"/>
              <a:t>«неполного» дешифратора</a:t>
            </a:r>
            <a:endParaRPr lang="ru-RU" b="1" dirty="0"/>
          </a:p>
        </p:txBody>
      </p:sp>
      <p:cxnSp>
        <p:nvCxnSpPr>
          <p:cNvPr id="105" name="Прямая со стрелкой 104"/>
          <p:cNvCxnSpPr/>
          <p:nvPr/>
        </p:nvCxnSpPr>
        <p:spPr>
          <a:xfrm>
            <a:off x="2786050" y="3429000"/>
            <a:ext cx="2071702" cy="1588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1142976" y="3643314"/>
            <a:ext cx="3273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(перебираем значения Х</a:t>
            </a:r>
            <a:r>
              <a:rPr lang="ru-RU" sz="1400" dirty="0" smtClean="0"/>
              <a:t>0</a:t>
            </a:r>
            <a:r>
              <a:rPr lang="ru-RU" dirty="0" smtClean="0"/>
              <a:t> и Х</a:t>
            </a:r>
            <a:r>
              <a:rPr lang="ru-RU" sz="1400" dirty="0" smtClean="0"/>
              <a:t>1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1" y="214290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«Полный дешифратор» имеет вход Е. </a:t>
            </a:r>
          </a:p>
          <a:p>
            <a:r>
              <a:rPr lang="en-GB" dirty="0" smtClean="0"/>
              <a:t>E – enable (</a:t>
            </a:r>
            <a:r>
              <a:rPr lang="ru-RU" dirty="0" smtClean="0"/>
              <a:t>англ. разрешать, давать возможность).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4876" y="1071546"/>
            <a:ext cx="41071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</a:t>
            </a:r>
            <a:r>
              <a:rPr lang="ru-RU" b="1" dirty="0" smtClean="0"/>
              <a:t>выходе будет «1»</a:t>
            </a:r>
            <a:r>
              <a:rPr lang="ru-RU" dirty="0" smtClean="0"/>
              <a:t> только в том случае, если на </a:t>
            </a:r>
            <a:r>
              <a:rPr lang="ru-RU" b="1" dirty="0" smtClean="0"/>
              <a:t>вход Е подается «1».</a:t>
            </a:r>
            <a:endParaRPr lang="en-US" b="1" dirty="0" smtClean="0"/>
          </a:p>
          <a:p>
            <a:pPr algn="just"/>
            <a:r>
              <a:rPr lang="ru-RU" dirty="0" smtClean="0"/>
              <a:t>Если на </a:t>
            </a:r>
            <a:r>
              <a:rPr lang="ru-RU" b="1" dirty="0" smtClean="0"/>
              <a:t>Е подается «0», </a:t>
            </a:r>
            <a:r>
              <a:rPr lang="ru-RU" dirty="0" smtClean="0"/>
              <a:t>то что бы мы не выставили на входе (Х</a:t>
            </a:r>
            <a:r>
              <a:rPr lang="ru-RU" sz="1400" dirty="0" smtClean="0"/>
              <a:t>0</a:t>
            </a:r>
            <a:r>
              <a:rPr lang="ru-RU" dirty="0" smtClean="0"/>
              <a:t>, Х</a:t>
            </a:r>
            <a:r>
              <a:rPr lang="ru-RU" sz="1400" dirty="0" smtClean="0"/>
              <a:t>1</a:t>
            </a:r>
            <a:r>
              <a:rPr lang="ru-RU" dirty="0" smtClean="0"/>
              <a:t>), </a:t>
            </a:r>
            <a:r>
              <a:rPr lang="ru-RU" b="1" dirty="0" smtClean="0"/>
              <a:t>на выходе ВСЕГДА будет «0»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Т.е. если Е→ «1», то дешифратор начинает работать.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928662" y="1214422"/>
            <a:ext cx="2428892" cy="1643868"/>
            <a:chOff x="1000100" y="1357298"/>
            <a:chExt cx="2428892" cy="164386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357290" y="1357298"/>
              <a:ext cx="1714512" cy="164307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 rot="5400000">
              <a:off x="964778" y="2179232"/>
              <a:ext cx="16422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rot="5400000">
              <a:off x="1822828" y="2178438"/>
              <a:ext cx="16422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643174" y="1357298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0</a:t>
              </a:r>
              <a:endParaRPr lang="ru-RU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43174" y="1845222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89656" y="184522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89656" y="135729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643174" y="2559602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3</a:t>
              </a:r>
              <a:endParaRPr lang="ru-RU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643174" y="2202412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2</a:t>
              </a:r>
              <a:endParaRPr lang="ru-RU" sz="1400" dirty="0"/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3071802" y="2000240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3071802" y="1500174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000100" y="207167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000100" y="1500174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3071802" y="2357430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3071802" y="2714620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357290" y="2571744"/>
              <a:ext cx="4286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428728" y="2571744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Е</a:t>
              </a:r>
              <a:endParaRPr lang="ru-RU" dirty="0"/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1000100" y="2714620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000232" y="2000240"/>
              <a:ext cx="450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DC</a:t>
              </a:r>
              <a:endParaRPr lang="ru-RU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00034" y="3500438"/>
            <a:ext cx="2261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истинности:</a:t>
            </a:r>
            <a:endParaRPr lang="ru-RU" b="1" dirty="0"/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143240" y="3286124"/>
          <a:ext cx="4786348" cy="3291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83764"/>
                <a:gridCol w="683764"/>
                <a:gridCol w="683764"/>
                <a:gridCol w="683764"/>
                <a:gridCol w="683764"/>
                <a:gridCol w="683764"/>
                <a:gridCol w="683764"/>
              </a:tblGrid>
              <a:tr h="286384"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</a:tr>
              <a:tr h="286384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286384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286384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286384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286384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286384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286384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286384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214290"/>
            <a:ext cx="781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Сразу попробуем нарисовать минимизированную схему методом карт Карно:</a:t>
            </a:r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928662" y="642918"/>
            <a:ext cx="1394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/>
              <a:t>Выход</a:t>
            </a:r>
            <a:r>
              <a:rPr lang="ru-RU" b="1" dirty="0" smtClean="0"/>
              <a:t>: </a:t>
            </a:r>
            <a:r>
              <a:rPr lang="en-GB" b="1" dirty="0" smtClean="0"/>
              <a:t>Y</a:t>
            </a:r>
            <a:r>
              <a:rPr lang="en-GB" sz="1400" b="1" dirty="0" smtClean="0"/>
              <a:t>0</a:t>
            </a:r>
            <a:r>
              <a:rPr lang="en-GB" b="1" dirty="0" smtClean="0"/>
              <a:t>=1</a:t>
            </a:r>
            <a:endParaRPr lang="ru-RU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4357686" y="785794"/>
            <a:ext cx="30323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Выписываем «1»</a:t>
            </a:r>
          </a:p>
          <a:p>
            <a:pPr marL="342900" indent="-342900">
              <a:buAutoNum type="arabicPeriod"/>
            </a:pPr>
            <a:r>
              <a:rPr lang="ru-RU" dirty="0" smtClean="0"/>
              <a:t>Накрываем область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=z</a:t>
            </a:r>
            <a:r>
              <a:rPr lang="en-GB" sz="1400" dirty="0" smtClean="0"/>
              <a:t>1</a:t>
            </a:r>
          </a:p>
          <a:p>
            <a:pPr marL="342900" indent="-342900"/>
            <a:endParaRPr lang="en-GB" dirty="0" smtClean="0"/>
          </a:p>
          <a:p>
            <a:pPr marL="342900" indent="-342900"/>
            <a:r>
              <a:rPr lang="en-GB" dirty="0" smtClean="0"/>
              <a:t>z</a:t>
            </a:r>
            <a:r>
              <a:rPr lang="ru-RU" dirty="0" smtClean="0"/>
              <a:t>0</a:t>
            </a:r>
            <a:r>
              <a:rPr lang="en-GB" dirty="0" smtClean="0"/>
              <a:t>=X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0</a:t>
            </a:r>
            <a:r>
              <a:rPr lang="en-GB" dirty="0" smtClean="0"/>
              <a:t>E, Y</a:t>
            </a:r>
            <a:r>
              <a:rPr lang="en-GB" sz="1400" dirty="0" smtClean="0"/>
              <a:t>0</a:t>
            </a:r>
            <a:r>
              <a:rPr lang="en-GB" dirty="0" smtClean="0"/>
              <a:t>=X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0</a:t>
            </a:r>
            <a:r>
              <a:rPr lang="en-GB" dirty="0" smtClean="0"/>
              <a:t>E</a:t>
            </a:r>
            <a:endParaRPr lang="ru-RU" dirty="0"/>
          </a:p>
        </p:txBody>
      </p:sp>
      <p:grpSp>
        <p:nvGrpSpPr>
          <p:cNvPr id="101" name="Группа 100"/>
          <p:cNvGrpSpPr/>
          <p:nvPr/>
        </p:nvGrpSpPr>
        <p:grpSpPr>
          <a:xfrm>
            <a:off x="500034" y="1071546"/>
            <a:ext cx="2796300" cy="1928826"/>
            <a:chOff x="500034" y="1071546"/>
            <a:chExt cx="2796300" cy="1928826"/>
          </a:xfrm>
        </p:grpSpPr>
        <p:grpSp>
          <p:nvGrpSpPr>
            <p:cNvPr id="82" name="Группа 81"/>
            <p:cNvGrpSpPr/>
            <p:nvPr/>
          </p:nvGrpSpPr>
          <p:grpSpPr>
            <a:xfrm>
              <a:off x="500034" y="1071546"/>
              <a:ext cx="2143140" cy="1928826"/>
              <a:chOff x="428596" y="715150"/>
              <a:chExt cx="2143140" cy="1928826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500034" y="78579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sz="1400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7224" y="78579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1</a:t>
                </a:r>
                <a:endParaRPr lang="ru-RU" sz="14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285852" y="78579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Е</a:t>
                </a:r>
                <a:endParaRPr lang="ru-RU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00034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428596" y="1142984"/>
                <a:ext cx="214314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857224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214546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857224" y="14165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00034" y="14165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857224" y="170234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500034" y="170234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214546" y="171448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785918" y="171448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857224" y="198809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500034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785918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cxnSp>
            <p:nvCxnSpPr>
              <p:cNvPr id="66" name="Прямая соединительная линия 65"/>
              <p:cNvCxnSpPr>
                <a:stCxn id="37" idx="0"/>
              </p:cNvCxnSpPr>
              <p:nvPr/>
            </p:nvCxnSpPr>
            <p:spPr>
              <a:xfrm rot="16200000" flipH="1">
                <a:off x="1027727" y="813422"/>
                <a:ext cx="357190" cy="3019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 rot="5400000">
                <a:off x="643704" y="1643050"/>
                <a:ext cx="1856594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 rot="5400000">
                <a:off x="-71470" y="1643050"/>
                <a:ext cx="185738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 rot="5400000">
                <a:off x="1178695" y="1678769"/>
                <a:ext cx="192882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75"/>
              <p:cNvSpPr txBox="1"/>
              <p:nvPr/>
            </p:nvSpPr>
            <p:spPr>
              <a:xfrm>
                <a:off x="1714480" y="7857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2214546" y="7857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214546" y="142873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2214546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1785918" y="142873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1785918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</p:grpSp>
        <p:sp>
          <p:nvSpPr>
            <p:cNvPr id="85" name="Овал 84"/>
            <p:cNvSpPr/>
            <p:nvPr/>
          </p:nvSpPr>
          <p:spPr>
            <a:xfrm>
              <a:off x="2214546" y="1500174"/>
              <a:ext cx="428628" cy="3571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7" name="Прямая соединительная линия 86"/>
            <p:cNvCxnSpPr/>
            <p:nvPr/>
          </p:nvCxnSpPr>
          <p:spPr>
            <a:xfrm>
              <a:off x="2643174" y="1714488"/>
              <a:ext cx="285752" cy="142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2928926" y="1714488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</p:grpSp>
      <p:grpSp>
        <p:nvGrpSpPr>
          <p:cNvPr id="99" name="Группа 98"/>
          <p:cNvGrpSpPr/>
          <p:nvPr/>
        </p:nvGrpSpPr>
        <p:grpSpPr>
          <a:xfrm>
            <a:off x="4286248" y="1571612"/>
            <a:ext cx="2143140" cy="357190"/>
            <a:chOff x="4286248" y="1571612"/>
            <a:chExt cx="2143140" cy="357190"/>
          </a:xfrm>
        </p:grpSpPr>
        <p:cxnSp>
          <p:nvCxnSpPr>
            <p:cNvPr id="90" name="Прямая соединительная линия 89"/>
            <p:cNvCxnSpPr/>
            <p:nvPr/>
          </p:nvCxnSpPr>
          <p:spPr>
            <a:xfrm>
              <a:off x="4714876" y="1643050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>
              <a:off x="5000628" y="1643050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/>
            <p:cNvCxnSpPr/>
            <p:nvPr/>
          </p:nvCxnSpPr>
          <p:spPr>
            <a:xfrm>
              <a:off x="5715008" y="1643050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/>
            <p:cNvCxnSpPr/>
            <p:nvPr/>
          </p:nvCxnSpPr>
          <p:spPr>
            <a:xfrm>
              <a:off x="5929322" y="1643050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Прямоугольник 97"/>
            <p:cNvSpPr/>
            <p:nvPr/>
          </p:nvSpPr>
          <p:spPr>
            <a:xfrm>
              <a:off x="4286248" y="1571612"/>
              <a:ext cx="2143140" cy="35719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6" name="Группа 145"/>
          <p:cNvGrpSpPr/>
          <p:nvPr/>
        </p:nvGrpSpPr>
        <p:grpSpPr>
          <a:xfrm>
            <a:off x="500034" y="3143248"/>
            <a:ext cx="2581986" cy="2357454"/>
            <a:chOff x="500034" y="3143248"/>
            <a:chExt cx="2581986" cy="2357454"/>
          </a:xfrm>
        </p:grpSpPr>
        <p:sp>
          <p:nvSpPr>
            <p:cNvPr id="100" name="TextBox 99"/>
            <p:cNvSpPr txBox="1"/>
            <p:nvPr/>
          </p:nvSpPr>
          <p:spPr>
            <a:xfrm>
              <a:off x="928662" y="3143248"/>
              <a:ext cx="13948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b="1" dirty="0" smtClean="0"/>
                <a:t>Выход</a:t>
              </a:r>
              <a:r>
                <a:rPr lang="ru-RU" b="1" dirty="0" smtClean="0"/>
                <a:t>: </a:t>
              </a:r>
              <a:r>
                <a:rPr lang="en-GB" b="1" dirty="0" smtClean="0"/>
                <a:t>Y</a:t>
              </a:r>
              <a:r>
                <a:rPr lang="ru-RU" sz="1400" b="1" dirty="0" smtClean="0"/>
                <a:t>1</a:t>
              </a:r>
              <a:r>
                <a:rPr lang="en-GB" b="1" dirty="0" smtClean="0"/>
                <a:t>=1</a:t>
              </a:r>
              <a:endParaRPr lang="ru-RU" b="1" dirty="0"/>
            </a:p>
          </p:txBody>
        </p:sp>
        <p:grpSp>
          <p:nvGrpSpPr>
            <p:cNvPr id="103" name="Группа 81"/>
            <p:cNvGrpSpPr/>
            <p:nvPr/>
          </p:nvGrpSpPr>
          <p:grpSpPr>
            <a:xfrm>
              <a:off x="500034" y="3571876"/>
              <a:ext cx="2143140" cy="1928826"/>
              <a:chOff x="428596" y="715150"/>
              <a:chExt cx="2143140" cy="1928826"/>
            </a:xfrm>
          </p:grpSpPr>
          <p:sp>
            <p:nvSpPr>
              <p:cNvPr id="107" name="TextBox 106"/>
              <p:cNvSpPr txBox="1"/>
              <p:nvPr/>
            </p:nvSpPr>
            <p:spPr>
              <a:xfrm>
                <a:off x="500034" y="78579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sz="1400" dirty="0"/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857224" y="78579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1</a:t>
                </a:r>
                <a:endParaRPr lang="ru-RU" sz="1400" dirty="0"/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1285852" y="78579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Е</a:t>
                </a:r>
                <a:endParaRPr lang="ru-RU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500034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cxnSp>
            <p:nvCxnSpPr>
              <p:cNvPr id="111" name="Прямая соединительная линия 110"/>
              <p:cNvCxnSpPr/>
              <p:nvPr/>
            </p:nvCxnSpPr>
            <p:spPr>
              <a:xfrm>
                <a:off x="428596" y="1142984"/>
                <a:ext cx="214314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TextBox 111"/>
              <p:cNvSpPr txBox="1"/>
              <p:nvPr/>
            </p:nvSpPr>
            <p:spPr>
              <a:xfrm>
                <a:off x="857224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2214546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857224" y="14165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00034" y="14165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857224" y="170234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500034" y="170234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2214546" y="171448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1785918" y="171448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857224" y="198809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500034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785918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cxnSp>
            <p:nvCxnSpPr>
              <p:cNvPr id="123" name="Прямая соединительная линия 122"/>
              <p:cNvCxnSpPr>
                <a:stCxn id="108" idx="0"/>
              </p:cNvCxnSpPr>
              <p:nvPr/>
            </p:nvCxnSpPr>
            <p:spPr>
              <a:xfrm rot="16200000" flipH="1">
                <a:off x="1027727" y="813422"/>
                <a:ext cx="357190" cy="3019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Прямая соединительная линия 123"/>
              <p:cNvCxnSpPr/>
              <p:nvPr/>
            </p:nvCxnSpPr>
            <p:spPr>
              <a:xfrm rot="5400000">
                <a:off x="643704" y="1643050"/>
                <a:ext cx="1856594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Прямая соединительная линия 124"/>
              <p:cNvCxnSpPr/>
              <p:nvPr/>
            </p:nvCxnSpPr>
            <p:spPr>
              <a:xfrm rot="5400000">
                <a:off x="-71470" y="1643050"/>
                <a:ext cx="185738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Прямая соединительная линия 125"/>
              <p:cNvCxnSpPr/>
              <p:nvPr/>
            </p:nvCxnSpPr>
            <p:spPr>
              <a:xfrm rot="5400000">
                <a:off x="1178695" y="1678769"/>
                <a:ext cx="192882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" name="TextBox 126"/>
              <p:cNvSpPr txBox="1"/>
              <p:nvPr/>
            </p:nvSpPr>
            <p:spPr>
              <a:xfrm>
                <a:off x="1714480" y="7857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2214546" y="7857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2214546" y="142873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2214546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1785918" y="142873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1785918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</p:grpSp>
        <p:sp>
          <p:nvSpPr>
            <p:cNvPr id="104" name="Овал 103"/>
            <p:cNvSpPr/>
            <p:nvPr/>
          </p:nvSpPr>
          <p:spPr>
            <a:xfrm>
              <a:off x="2214546" y="4857760"/>
              <a:ext cx="428628" cy="3571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5" name="Прямая соединительная линия 104"/>
            <p:cNvCxnSpPr>
              <a:stCxn id="104" idx="6"/>
            </p:cNvCxnSpPr>
            <p:nvPr/>
          </p:nvCxnSpPr>
          <p:spPr>
            <a:xfrm flipV="1">
              <a:off x="2643174" y="4786322"/>
              <a:ext cx="214314" cy="2500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2714612" y="4429132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</p:grpSp>
      <p:sp>
        <p:nvSpPr>
          <p:cNvPr id="139" name="Прямоугольник 138"/>
          <p:cNvSpPr/>
          <p:nvPr/>
        </p:nvSpPr>
        <p:spPr>
          <a:xfrm>
            <a:off x="428596" y="5715016"/>
            <a:ext cx="2143140" cy="3571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5" name="Группа 144"/>
          <p:cNvGrpSpPr/>
          <p:nvPr/>
        </p:nvGrpSpPr>
        <p:grpSpPr>
          <a:xfrm>
            <a:off x="500034" y="5715016"/>
            <a:ext cx="1983235" cy="369332"/>
            <a:chOff x="3567558" y="3244334"/>
            <a:chExt cx="1983235" cy="369332"/>
          </a:xfrm>
        </p:grpSpPr>
        <p:sp>
          <p:nvSpPr>
            <p:cNvPr id="140" name="Прямоугольник 139"/>
            <p:cNvSpPr/>
            <p:nvPr/>
          </p:nvSpPr>
          <p:spPr>
            <a:xfrm>
              <a:off x="3567558" y="3244334"/>
              <a:ext cx="19832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/>
              <a:r>
                <a:rPr lang="en-GB" dirty="0" smtClean="0"/>
                <a:t>z</a:t>
              </a:r>
              <a:r>
                <a:rPr lang="ru-RU" sz="1400" dirty="0" smtClean="0"/>
                <a:t>1</a:t>
              </a:r>
              <a:r>
                <a:rPr lang="en-GB" dirty="0" smtClean="0"/>
                <a:t>=X</a:t>
              </a:r>
              <a:r>
                <a:rPr lang="en-GB" sz="1400" dirty="0" smtClean="0"/>
                <a:t>1</a:t>
              </a:r>
              <a:r>
                <a:rPr lang="en-GB" dirty="0" smtClean="0"/>
                <a:t>X</a:t>
              </a:r>
              <a:r>
                <a:rPr lang="en-GB" sz="1400" dirty="0" smtClean="0"/>
                <a:t>0</a:t>
              </a:r>
              <a:r>
                <a:rPr lang="en-GB" dirty="0" smtClean="0"/>
                <a:t>E, Y</a:t>
              </a:r>
              <a:r>
                <a:rPr lang="ru-RU" sz="1400" dirty="0" smtClean="0"/>
                <a:t>1</a:t>
              </a:r>
              <a:r>
                <a:rPr lang="en-GB" dirty="0" smtClean="0"/>
                <a:t>=X</a:t>
              </a:r>
              <a:r>
                <a:rPr lang="en-GB" sz="1400" dirty="0" smtClean="0"/>
                <a:t>1</a:t>
              </a:r>
              <a:r>
                <a:rPr lang="en-GB" dirty="0" smtClean="0"/>
                <a:t>X</a:t>
              </a:r>
              <a:r>
                <a:rPr lang="en-GB" sz="1400" dirty="0" smtClean="0"/>
                <a:t>0</a:t>
              </a:r>
              <a:r>
                <a:rPr lang="en-GB" dirty="0" smtClean="0"/>
                <a:t>E</a:t>
              </a:r>
              <a:endParaRPr lang="ru-RU" dirty="0"/>
            </a:p>
          </p:txBody>
        </p:sp>
        <p:cxnSp>
          <p:nvCxnSpPr>
            <p:cNvPr id="142" name="Прямая соединительная линия 141"/>
            <p:cNvCxnSpPr/>
            <p:nvPr/>
          </p:nvCxnSpPr>
          <p:spPr>
            <a:xfrm>
              <a:off x="3924748" y="3286124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Прямая соединительная линия 143"/>
            <p:cNvCxnSpPr/>
            <p:nvPr/>
          </p:nvCxnSpPr>
          <p:spPr>
            <a:xfrm>
              <a:off x="4924880" y="3286124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Группа 146"/>
          <p:cNvGrpSpPr/>
          <p:nvPr/>
        </p:nvGrpSpPr>
        <p:grpSpPr>
          <a:xfrm>
            <a:off x="3418774" y="3143248"/>
            <a:ext cx="2296234" cy="2357454"/>
            <a:chOff x="500034" y="3143248"/>
            <a:chExt cx="2296234" cy="2357454"/>
          </a:xfrm>
        </p:grpSpPr>
        <p:sp>
          <p:nvSpPr>
            <p:cNvPr id="148" name="TextBox 147"/>
            <p:cNvSpPr txBox="1"/>
            <p:nvPr/>
          </p:nvSpPr>
          <p:spPr>
            <a:xfrm>
              <a:off x="928662" y="3143248"/>
              <a:ext cx="13948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b="1" dirty="0" smtClean="0"/>
                <a:t>Выход</a:t>
              </a:r>
              <a:r>
                <a:rPr lang="ru-RU" b="1" dirty="0" smtClean="0"/>
                <a:t>: </a:t>
              </a:r>
              <a:r>
                <a:rPr lang="en-GB" b="1" dirty="0" smtClean="0"/>
                <a:t>Y</a:t>
              </a:r>
              <a:r>
                <a:rPr lang="ru-RU" sz="1400" b="1" dirty="0" smtClean="0"/>
                <a:t>2</a:t>
              </a:r>
              <a:r>
                <a:rPr lang="en-GB" b="1" dirty="0" smtClean="0"/>
                <a:t>=1</a:t>
              </a:r>
              <a:endParaRPr lang="ru-RU" b="1" dirty="0"/>
            </a:p>
          </p:txBody>
        </p:sp>
        <p:grpSp>
          <p:nvGrpSpPr>
            <p:cNvPr id="149" name="Группа 81"/>
            <p:cNvGrpSpPr/>
            <p:nvPr/>
          </p:nvGrpSpPr>
          <p:grpSpPr>
            <a:xfrm>
              <a:off x="500034" y="3571876"/>
              <a:ext cx="2143140" cy="1928826"/>
              <a:chOff x="428596" y="715150"/>
              <a:chExt cx="2143140" cy="1928826"/>
            </a:xfrm>
          </p:grpSpPr>
          <p:sp>
            <p:nvSpPr>
              <p:cNvPr id="153" name="TextBox 152"/>
              <p:cNvSpPr txBox="1"/>
              <p:nvPr/>
            </p:nvSpPr>
            <p:spPr>
              <a:xfrm>
                <a:off x="500034" y="78579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sz="1400" dirty="0"/>
              </a:p>
            </p:txBody>
          </p:sp>
          <p:sp>
            <p:nvSpPr>
              <p:cNvPr id="154" name="TextBox 153"/>
              <p:cNvSpPr txBox="1"/>
              <p:nvPr/>
            </p:nvSpPr>
            <p:spPr>
              <a:xfrm>
                <a:off x="857224" y="78579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1</a:t>
                </a:r>
                <a:endParaRPr lang="ru-RU" sz="1400" dirty="0"/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1285852" y="78579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Е</a:t>
                </a:r>
                <a:endParaRPr lang="ru-RU" dirty="0"/>
              </a:p>
            </p:txBody>
          </p:sp>
          <p:sp>
            <p:nvSpPr>
              <p:cNvPr id="156" name="TextBox 155"/>
              <p:cNvSpPr txBox="1"/>
              <p:nvPr/>
            </p:nvSpPr>
            <p:spPr>
              <a:xfrm>
                <a:off x="500034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cxnSp>
            <p:nvCxnSpPr>
              <p:cNvPr id="157" name="Прямая соединительная линия 156"/>
              <p:cNvCxnSpPr/>
              <p:nvPr/>
            </p:nvCxnSpPr>
            <p:spPr>
              <a:xfrm>
                <a:off x="428596" y="1142984"/>
                <a:ext cx="214314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TextBox 157"/>
              <p:cNvSpPr txBox="1"/>
              <p:nvPr/>
            </p:nvSpPr>
            <p:spPr>
              <a:xfrm>
                <a:off x="857224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59" name="TextBox 158"/>
              <p:cNvSpPr txBox="1"/>
              <p:nvPr/>
            </p:nvSpPr>
            <p:spPr>
              <a:xfrm>
                <a:off x="2214546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857224" y="14165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61" name="TextBox 160"/>
              <p:cNvSpPr txBox="1"/>
              <p:nvPr/>
            </p:nvSpPr>
            <p:spPr>
              <a:xfrm>
                <a:off x="500034" y="14165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>
                <a:off x="857224" y="170234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>
                <a:off x="500034" y="170234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2214546" y="171448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>
                <a:off x="1785918" y="171448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66" name="TextBox 165"/>
              <p:cNvSpPr txBox="1"/>
              <p:nvPr/>
            </p:nvSpPr>
            <p:spPr>
              <a:xfrm>
                <a:off x="857224" y="198809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67" name="TextBox 166"/>
              <p:cNvSpPr txBox="1"/>
              <p:nvPr/>
            </p:nvSpPr>
            <p:spPr>
              <a:xfrm>
                <a:off x="500034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1785918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cxnSp>
            <p:nvCxnSpPr>
              <p:cNvPr id="169" name="Прямая соединительная линия 168"/>
              <p:cNvCxnSpPr>
                <a:stCxn id="154" idx="0"/>
              </p:cNvCxnSpPr>
              <p:nvPr/>
            </p:nvCxnSpPr>
            <p:spPr>
              <a:xfrm rot="16200000" flipH="1">
                <a:off x="1027727" y="813422"/>
                <a:ext cx="357190" cy="3019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Прямая соединительная линия 169"/>
              <p:cNvCxnSpPr/>
              <p:nvPr/>
            </p:nvCxnSpPr>
            <p:spPr>
              <a:xfrm rot="5400000">
                <a:off x="643704" y="1643050"/>
                <a:ext cx="1856594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Прямая соединительная линия 170"/>
              <p:cNvCxnSpPr/>
              <p:nvPr/>
            </p:nvCxnSpPr>
            <p:spPr>
              <a:xfrm rot="5400000">
                <a:off x="-71470" y="1643050"/>
                <a:ext cx="185738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Прямая соединительная линия 171"/>
              <p:cNvCxnSpPr/>
              <p:nvPr/>
            </p:nvCxnSpPr>
            <p:spPr>
              <a:xfrm rot="5400000">
                <a:off x="1178695" y="1678769"/>
                <a:ext cx="192882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3" name="TextBox 172"/>
              <p:cNvSpPr txBox="1"/>
              <p:nvPr/>
            </p:nvSpPr>
            <p:spPr>
              <a:xfrm>
                <a:off x="1714480" y="7857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74" name="TextBox 173"/>
              <p:cNvSpPr txBox="1"/>
              <p:nvPr/>
            </p:nvSpPr>
            <p:spPr>
              <a:xfrm>
                <a:off x="2214546" y="7857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75" name="TextBox 174"/>
              <p:cNvSpPr txBox="1"/>
              <p:nvPr/>
            </p:nvSpPr>
            <p:spPr>
              <a:xfrm>
                <a:off x="2214546" y="142873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76" name="TextBox 175"/>
              <p:cNvSpPr txBox="1"/>
              <p:nvPr/>
            </p:nvSpPr>
            <p:spPr>
              <a:xfrm>
                <a:off x="2214546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77" name="TextBox 176"/>
              <p:cNvSpPr txBox="1"/>
              <p:nvPr/>
            </p:nvSpPr>
            <p:spPr>
              <a:xfrm>
                <a:off x="1785918" y="142873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78" name="TextBox 177"/>
              <p:cNvSpPr txBox="1"/>
              <p:nvPr/>
            </p:nvSpPr>
            <p:spPr>
              <a:xfrm>
                <a:off x="1785918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</p:grpSp>
        <p:sp>
          <p:nvSpPr>
            <p:cNvPr id="150" name="Овал 149"/>
            <p:cNvSpPr/>
            <p:nvPr/>
          </p:nvSpPr>
          <p:spPr>
            <a:xfrm>
              <a:off x="2224764" y="4286256"/>
              <a:ext cx="428628" cy="3571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1" name="Прямая соединительная линия 150"/>
            <p:cNvCxnSpPr>
              <a:stCxn id="150" idx="6"/>
            </p:cNvCxnSpPr>
            <p:nvPr/>
          </p:nvCxnSpPr>
          <p:spPr>
            <a:xfrm flipV="1">
              <a:off x="2653392" y="4286256"/>
              <a:ext cx="142876" cy="1785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Группа 178"/>
          <p:cNvGrpSpPr/>
          <p:nvPr/>
        </p:nvGrpSpPr>
        <p:grpSpPr>
          <a:xfrm>
            <a:off x="6215074" y="3143248"/>
            <a:ext cx="2653424" cy="2357454"/>
            <a:chOff x="500034" y="3143248"/>
            <a:chExt cx="2653424" cy="2357454"/>
          </a:xfrm>
        </p:grpSpPr>
        <p:sp>
          <p:nvSpPr>
            <p:cNvPr id="180" name="TextBox 179"/>
            <p:cNvSpPr txBox="1"/>
            <p:nvPr/>
          </p:nvSpPr>
          <p:spPr>
            <a:xfrm>
              <a:off x="928662" y="3143248"/>
              <a:ext cx="13948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b="1" dirty="0" smtClean="0"/>
                <a:t>Выход</a:t>
              </a:r>
              <a:r>
                <a:rPr lang="ru-RU" b="1" dirty="0" smtClean="0"/>
                <a:t>: </a:t>
              </a:r>
              <a:r>
                <a:rPr lang="en-GB" b="1" dirty="0" smtClean="0"/>
                <a:t>Y</a:t>
              </a:r>
              <a:r>
                <a:rPr lang="ru-RU" sz="1400" b="1" dirty="0" smtClean="0"/>
                <a:t>3</a:t>
              </a:r>
              <a:r>
                <a:rPr lang="en-GB" b="1" dirty="0" smtClean="0"/>
                <a:t>=1</a:t>
              </a:r>
              <a:endParaRPr lang="ru-RU" b="1" dirty="0"/>
            </a:p>
          </p:txBody>
        </p:sp>
        <p:grpSp>
          <p:nvGrpSpPr>
            <p:cNvPr id="181" name="Группа 81"/>
            <p:cNvGrpSpPr/>
            <p:nvPr/>
          </p:nvGrpSpPr>
          <p:grpSpPr>
            <a:xfrm>
              <a:off x="500034" y="3571876"/>
              <a:ext cx="2143140" cy="1928826"/>
              <a:chOff x="428596" y="715150"/>
              <a:chExt cx="2143140" cy="1928826"/>
            </a:xfrm>
          </p:grpSpPr>
          <p:sp>
            <p:nvSpPr>
              <p:cNvPr id="185" name="TextBox 184"/>
              <p:cNvSpPr txBox="1"/>
              <p:nvPr/>
            </p:nvSpPr>
            <p:spPr>
              <a:xfrm>
                <a:off x="500034" y="78579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0</a:t>
                </a:r>
                <a:endParaRPr lang="ru-RU" sz="1400" dirty="0"/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857224" y="785794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Х</a:t>
                </a:r>
                <a:r>
                  <a:rPr lang="ru-RU" sz="1400" dirty="0" smtClean="0"/>
                  <a:t>1</a:t>
                </a:r>
                <a:endParaRPr lang="ru-RU" sz="1400" dirty="0"/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1285852" y="78579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Е</a:t>
                </a:r>
                <a:endParaRPr lang="ru-RU" dirty="0"/>
              </a:p>
            </p:txBody>
          </p:sp>
          <p:sp>
            <p:nvSpPr>
              <p:cNvPr id="188" name="TextBox 187"/>
              <p:cNvSpPr txBox="1"/>
              <p:nvPr/>
            </p:nvSpPr>
            <p:spPr>
              <a:xfrm>
                <a:off x="500034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cxnSp>
            <p:nvCxnSpPr>
              <p:cNvPr id="189" name="Прямая соединительная линия 188"/>
              <p:cNvCxnSpPr/>
              <p:nvPr/>
            </p:nvCxnSpPr>
            <p:spPr>
              <a:xfrm>
                <a:off x="428596" y="1142984"/>
                <a:ext cx="214314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TextBox 189"/>
              <p:cNvSpPr txBox="1"/>
              <p:nvPr/>
            </p:nvSpPr>
            <p:spPr>
              <a:xfrm>
                <a:off x="857224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2214546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857224" y="14165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500034" y="14165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94" name="TextBox 193"/>
              <p:cNvSpPr txBox="1"/>
              <p:nvPr/>
            </p:nvSpPr>
            <p:spPr>
              <a:xfrm>
                <a:off x="857224" y="170234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500034" y="170234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2214546" y="171448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1785918" y="171448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98" name="TextBox 197"/>
              <p:cNvSpPr txBox="1"/>
              <p:nvPr/>
            </p:nvSpPr>
            <p:spPr>
              <a:xfrm>
                <a:off x="857224" y="198809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500034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1785918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cxnSp>
            <p:nvCxnSpPr>
              <p:cNvPr id="201" name="Прямая соединительная линия 200"/>
              <p:cNvCxnSpPr>
                <a:stCxn id="186" idx="0"/>
              </p:cNvCxnSpPr>
              <p:nvPr/>
            </p:nvCxnSpPr>
            <p:spPr>
              <a:xfrm rot="16200000" flipH="1">
                <a:off x="1027727" y="813422"/>
                <a:ext cx="357190" cy="3019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Прямая соединительная линия 201"/>
              <p:cNvCxnSpPr/>
              <p:nvPr/>
            </p:nvCxnSpPr>
            <p:spPr>
              <a:xfrm rot="5400000">
                <a:off x="643704" y="1643050"/>
                <a:ext cx="1856594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Прямая соединительная линия 202"/>
              <p:cNvCxnSpPr/>
              <p:nvPr/>
            </p:nvCxnSpPr>
            <p:spPr>
              <a:xfrm rot="5400000">
                <a:off x="-71470" y="1643050"/>
                <a:ext cx="185738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Прямая соединительная линия 203"/>
              <p:cNvCxnSpPr/>
              <p:nvPr/>
            </p:nvCxnSpPr>
            <p:spPr>
              <a:xfrm rot="5400000">
                <a:off x="1178695" y="1678769"/>
                <a:ext cx="1928826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" name="TextBox 204"/>
              <p:cNvSpPr txBox="1"/>
              <p:nvPr/>
            </p:nvSpPr>
            <p:spPr>
              <a:xfrm>
                <a:off x="1714480" y="7857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2214546" y="78579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207" name="TextBox 206"/>
              <p:cNvSpPr txBox="1"/>
              <p:nvPr/>
            </p:nvSpPr>
            <p:spPr>
              <a:xfrm>
                <a:off x="2214546" y="148882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208" name="TextBox 207"/>
              <p:cNvSpPr txBox="1"/>
              <p:nvPr/>
            </p:nvSpPr>
            <p:spPr>
              <a:xfrm>
                <a:off x="2214546" y="2000240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209" name="TextBox 208"/>
              <p:cNvSpPr txBox="1"/>
              <p:nvPr/>
            </p:nvSpPr>
            <p:spPr>
              <a:xfrm>
                <a:off x="1785918" y="142873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sp>
            <p:nvSpPr>
              <p:cNvPr id="210" name="TextBox 209"/>
              <p:cNvSpPr txBox="1"/>
              <p:nvPr/>
            </p:nvSpPr>
            <p:spPr>
              <a:xfrm>
                <a:off x="1785918" y="114298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</p:grpSp>
        <p:sp>
          <p:nvSpPr>
            <p:cNvPr id="182" name="Овал 181"/>
            <p:cNvSpPr/>
            <p:nvPr/>
          </p:nvSpPr>
          <p:spPr>
            <a:xfrm>
              <a:off x="2214546" y="4572008"/>
              <a:ext cx="428628" cy="3571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83" name="Прямая соединительная линия 182"/>
            <p:cNvCxnSpPr>
              <a:stCxn id="182" idx="6"/>
            </p:cNvCxnSpPr>
            <p:nvPr/>
          </p:nvCxnSpPr>
          <p:spPr>
            <a:xfrm flipV="1">
              <a:off x="2643174" y="4643446"/>
              <a:ext cx="285752" cy="1071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/>
            <p:cNvSpPr txBox="1"/>
            <p:nvPr/>
          </p:nvSpPr>
          <p:spPr>
            <a:xfrm>
              <a:off x="2786050" y="4286256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r>
                <a:rPr lang="ru-RU" sz="1400" dirty="0" smtClean="0"/>
                <a:t>3</a:t>
              </a:r>
              <a:endParaRPr lang="ru-RU" sz="1400" dirty="0"/>
            </a:p>
          </p:txBody>
        </p:sp>
      </p:grpSp>
      <p:sp>
        <p:nvSpPr>
          <p:cNvPr id="211" name="TextBox 210"/>
          <p:cNvSpPr txBox="1"/>
          <p:nvPr/>
        </p:nvSpPr>
        <p:spPr>
          <a:xfrm>
            <a:off x="4357686" y="2000240"/>
            <a:ext cx="461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3. Составляем карты Карно для всех выходов</a:t>
            </a:r>
            <a:endParaRPr lang="ru-RU" dirty="0"/>
          </a:p>
        </p:txBody>
      </p:sp>
      <p:sp>
        <p:nvSpPr>
          <p:cNvPr id="214" name="TextBox 213"/>
          <p:cNvSpPr txBox="1"/>
          <p:nvPr/>
        </p:nvSpPr>
        <p:spPr>
          <a:xfrm>
            <a:off x="5561914" y="4000504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ru-RU" sz="1400" dirty="0" smtClean="0"/>
              <a:t>2</a:t>
            </a:r>
            <a:endParaRPr lang="ru-RU" sz="1400" dirty="0"/>
          </a:p>
        </p:txBody>
      </p:sp>
      <p:sp>
        <p:nvSpPr>
          <p:cNvPr id="216" name="Прямоугольник 215"/>
          <p:cNvSpPr/>
          <p:nvPr/>
        </p:nvSpPr>
        <p:spPr>
          <a:xfrm>
            <a:off x="3714744" y="5715016"/>
            <a:ext cx="19832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GB" dirty="0" smtClean="0"/>
              <a:t>z</a:t>
            </a:r>
            <a:r>
              <a:rPr lang="ru-RU" sz="1400" dirty="0" smtClean="0"/>
              <a:t>2</a:t>
            </a:r>
            <a:r>
              <a:rPr lang="en-GB" dirty="0" smtClean="0"/>
              <a:t>=X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0</a:t>
            </a:r>
            <a:r>
              <a:rPr lang="en-GB" dirty="0" smtClean="0"/>
              <a:t>E, Y</a:t>
            </a:r>
            <a:r>
              <a:rPr lang="ru-RU" sz="1400" dirty="0" smtClean="0"/>
              <a:t>2</a:t>
            </a:r>
            <a:r>
              <a:rPr lang="en-GB" dirty="0" smtClean="0"/>
              <a:t>=X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0</a:t>
            </a:r>
            <a:r>
              <a:rPr lang="en-GB" dirty="0" smtClean="0"/>
              <a:t>E</a:t>
            </a:r>
            <a:endParaRPr lang="ru-RU" dirty="0"/>
          </a:p>
        </p:txBody>
      </p:sp>
      <p:sp>
        <p:nvSpPr>
          <p:cNvPr id="223" name="Прямоугольник 222"/>
          <p:cNvSpPr/>
          <p:nvPr/>
        </p:nvSpPr>
        <p:spPr>
          <a:xfrm>
            <a:off x="3714744" y="5715016"/>
            <a:ext cx="2000264" cy="3571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5" name="Прямая соединительная линия 224"/>
          <p:cNvCxnSpPr/>
          <p:nvPr/>
        </p:nvCxnSpPr>
        <p:spPr>
          <a:xfrm>
            <a:off x="4286248" y="578486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Прямая соединительная линия 226"/>
          <p:cNvCxnSpPr/>
          <p:nvPr/>
        </p:nvCxnSpPr>
        <p:spPr>
          <a:xfrm>
            <a:off x="3714744" y="68580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Прямая соединительная линия 228"/>
          <p:cNvCxnSpPr/>
          <p:nvPr/>
        </p:nvCxnSpPr>
        <p:spPr>
          <a:xfrm>
            <a:off x="5214942" y="571501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Прямая соединительная линия 232"/>
          <p:cNvCxnSpPr/>
          <p:nvPr/>
        </p:nvCxnSpPr>
        <p:spPr>
          <a:xfrm rot="10800000">
            <a:off x="5214942" y="578645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Прямоугольник 234"/>
          <p:cNvSpPr/>
          <p:nvPr/>
        </p:nvSpPr>
        <p:spPr>
          <a:xfrm>
            <a:off x="6500826" y="5715016"/>
            <a:ext cx="19832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GB" dirty="0" smtClean="0"/>
              <a:t>z</a:t>
            </a:r>
            <a:r>
              <a:rPr lang="ru-RU" sz="1400" dirty="0" smtClean="0"/>
              <a:t>3</a:t>
            </a:r>
            <a:r>
              <a:rPr lang="en-GB" dirty="0" smtClean="0"/>
              <a:t>=X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0</a:t>
            </a:r>
            <a:r>
              <a:rPr lang="en-GB" dirty="0" smtClean="0"/>
              <a:t>E, Y</a:t>
            </a:r>
            <a:r>
              <a:rPr lang="ru-RU" sz="1400" dirty="0" smtClean="0"/>
              <a:t>3</a:t>
            </a:r>
            <a:r>
              <a:rPr lang="en-GB" dirty="0" smtClean="0"/>
              <a:t>=X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0</a:t>
            </a:r>
            <a:r>
              <a:rPr lang="en-GB" dirty="0" smtClean="0"/>
              <a:t>E</a:t>
            </a:r>
            <a:endParaRPr lang="ru-RU" dirty="0"/>
          </a:p>
        </p:txBody>
      </p:sp>
      <p:grpSp>
        <p:nvGrpSpPr>
          <p:cNvPr id="242" name="Группа 241"/>
          <p:cNvGrpSpPr/>
          <p:nvPr/>
        </p:nvGrpSpPr>
        <p:grpSpPr>
          <a:xfrm>
            <a:off x="2643174" y="6286520"/>
            <a:ext cx="3001143" cy="369332"/>
            <a:chOff x="2643174" y="6286520"/>
            <a:chExt cx="3001143" cy="369332"/>
          </a:xfrm>
        </p:grpSpPr>
        <p:sp>
          <p:nvSpPr>
            <p:cNvPr id="236" name="TextBox 235"/>
            <p:cNvSpPr txBox="1"/>
            <p:nvPr/>
          </p:nvSpPr>
          <p:spPr>
            <a:xfrm>
              <a:off x="2643174" y="6286520"/>
              <a:ext cx="30011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/>
                <a:t>Y=X</a:t>
              </a:r>
              <a:r>
                <a:rPr lang="en-GB" sz="1400" b="1" dirty="0" smtClean="0"/>
                <a:t>1</a:t>
              </a:r>
              <a:r>
                <a:rPr lang="en-GB" b="1" dirty="0" smtClean="0"/>
                <a:t>X</a:t>
              </a:r>
              <a:r>
                <a:rPr lang="en-GB" sz="1400" b="1" dirty="0" smtClean="0"/>
                <a:t>0</a:t>
              </a:r>
              <a:r>
                <a:rPr lang="en-GB" b="1" dirty="0" smtClean="0"/>
                <a:t>E˅X</a:t>
              </a:r>
              <a:r>
                <a:rPr lang="en-GB" sz="1400" b="1" dirty="0" smtClean="0"/>
                <a:t>1</a:t>
              </a:r>
              <a:r>
                <a:rPr lang="en-GB" b="1" dirty="0" smtClean="0"/>
                <a:t>X</a:t>
              </a:r>
              <a:r>
                <a:rPr lang="en-GB" sz="1400" b="1" dirty="0" smtClean="0"/>
                <a:t>0</a:t>
              </a:r>
              <a:r>
                <a:rPr lang="en-GB" b="1" dirty="0" smtClean="0"/>
                <a:t>E˅X</a:t>
              </a:r>
              <a:r>
                <a:rPr lang="en-GB" sz="1400" b="1" dirty="0" smtClean="0"/>
                <a:t>1</a:t>
              </a:r>
              <a:r>
                <a:rPr lang="en-GB" b="1" dirty="0" smtClean="0"/>
                <a:t>X</a:t>
              </a:r>
              <a:r>
                <a:rPr lang="en-GB" sz="1400" b="1" dirty="0" smtClean="0"/>
                <a:t>0</a:t>
              </a:r>
              <a:r>
                <a:rPr lang="en-GB" b="1" dirty="0" smtClean="0"/>
                <a:t>E˅X</a:t>
              </a:r>
              <a:r>
                <a:rPr lang="en-GB" sz="1400" b="1" dirty="0" smtClean="0"/>
                <a:t>1</a:t>
              </a:r>
              <a:r>
                <a:rPr lang="en-GB" b="1" dirty="0" smtClean="0"/>
                <a:t>X</a:t>
              </a:r>
              <a:r>
                <a:rPr lang="en-GB" sz="1400" b="1" dirty="0" smtClean="0"/>
                <a:t>0</a:t>
              </a:r>
              <a:r>
                <a:rPr lang="en-GB" b="1" dirty="0" smtClean="0"/>
                <a:t>E</a:t>
              </a:r>
              <a:endParaRPr lang="ru-RU" b="1" dirty="0"/>
            </a:p>
          </p:txBody>
        </p:sp>
        <p:cxnSp>
          <p:nvCxnSpPr>
            <p:cNvPr id="238" name="Прямая соединительная линия 237"/>
            <p:cNvCxnSpPr/>
            <p:nvPr/>
          </p:nvCxnSpPr>
          <p:spPr>
            <a:xfrm>
              <a:off x="3643306" y="6357958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Прямая соединительная линия 238"/>
            <p:cNvCxnSpPr/>
            <p:nvPr/>
          </p:nvCxnSpPr>
          <p:spPr>
            <a:xfrm>
              <a:off x="3214678" y="6356370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Прямая соединительная линия 239"/>
            <p:cNvCxnSpPr/>
            <p:nvPr/>
          </p:nvCxnSpPr>
          <p:spPr>
            <a:xfrm>
              <a:off x="2928926" y="6356370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Прямая соединительная линия 240"/>
            <p:cNvCxnSpPr/>
            <p:nvPr/>
          </p:nvCxnSpPr>
          <p:spPr>
            <a:xfrm>
              <a:off x="4500562" y="6357958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14282" y="285728"/>
            <a:ext cx="3001143" cy="369332"/>
            <a:chOff x="2643174" y="6286520"/>
            <a:chExt cx="3001143" cy="369332"/>
          </a:xfrm>
        </p:grpSpPr>
        <p:sp>
          <p:nvSpPr>
            <p:cNvPr id="5" name="TextBox 4"/>
            <p:cNvSpPr txBox="1"/>
            <p:nvPr/>
          </p:nvSpPr>
          <p:spPr>
            <a:xfrm>
              <a:off x="2643174" y="6286520"/>
              <a:ext cx="30011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/>
                <a:t>Y=X</a:t>
              </a:r>
              <a:r>
                <a:rPr lang="en-GB" sz="1400" b="1" dirty="0" smtClean="0"/>
                <a:t>1</a:t>
              </a:r>
              <a:r>
                <a:rPr lang="en-GB" b="1" dirty="0" smtClean="0"/>
                <a:t>X</a:t>
              </a:r>
              <a:r>
                <a:rPr lang="en-GB" sz="1400" b="1" dirty="0" smtClean="0"/>
                <a:t>0</a:t>
              </a:r>
              <a:r>
                <a:rPr lang="en-GB" b="1" dirty="0" smtClean="0"/>
                <a:t>E˅X</a:t>
              </a:r>
              <a:r>
                <a:rPr lang="en-GB" sz="1400" b="1" dirty="0" smtClean="0"/>
                <a:t>1</a:t>
              </a:r>
              <a:r>
                <a:rPr lang="en-GB" b="1" dirty="0" smtClean="0"/>
                <a:t>X</a:t>
              </a:r>
              <a:r>
                <a:rPr lang="en-GB" sz="1400" b="1" dirty="0" smtClean="0"/>
                <a:t>0</a:t>
              </a:r>
              <a:r>
                <a:rPr lang="en-GB" b="1" dirty="0" smtClean="0"/>
                <a:t>E˅X</a:t>
              </a:r>
              <a:r>
                <a:rPr lang="en-GB" sz="1400" b="1" dirty="0" smtClean="0"/>
                <a:t>1</a:t>
              </a:r>
              <a:r>
                <a:rPr lang="en-GB" b="1" dirty="0" smtClean="0"/>
                <a:t>X</a:t>
              </a:r>
              <a:r>
                <a:rPr lang="en-GB" sz="1400" b="1" dirty="0" smtClean="0"/>
                <a:t>0</a:t>
              </a:r>
              <a:r>
                <a:rPr lang="en-GB" b="1" dirty="0" smtClean="0"/>
                <a:t>E˅X</a:t>
              </a:r>
              <a:r>
                <a:rPr lang="en-GB" sz="1400" b="1" dirty="0" smtClean="0"/>
                <a:t>1</a:t>
              </a:r>
              <a:r>
                <a:rPr lang="en-GB" b="1" dirty="0" smtClean="0"/>
                <a:t>X</a:t>
              </a:r>
              <a:r>
                <a:rPr lang="en-GB" sz="1400" b="1" dirty="0" smtClean="0"/>
                <a:t>0</a:t>
              </a:r>
              <a:r>
                <a:rPr lang="en-GB" b="1" dirty="0" smtClean="0"/>
                <a:t>E</a:t>
              </a:r>
              <a:endParaRPr lang="ru-RU" b="1" dirty="0"/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>
              <a:off x="3643306" y="6357958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3214678" y="6356370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2928926" y="6356370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4500562" y="6357958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143240" y="285728"/>
            <a:ext cx="2937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- </a:t>
            </a:r>
            <a:r>
              <a:rPr lang="kk-KZ" dirty="0" smtClean="0"/>
              <a:t>Общее выражение выхода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14282" y="642918"/>
            <a:ext cx="4412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Составляем схему дешифратора (полного)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308155" y="1564378"/>
            <a:ext cx="551797" cy="8464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308155" y="2975052"/>
            <a:ext cx="551797" cy="8464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308155" y="4315193"/>
            <a:ext cx="551797" cy="8464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308155" y="5584800"/>
            <a:ext cx="551797" cy="8464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2" descr="Значок &amp; - основание для отказа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7129" y="1634911"/>
            <a:ext cx="275898" cy="282135"/>
          </a:xfrm>
          <a:prstGeom prst="rect">
            <a:avLst/>
          </a:prstGeom>
          <a:noFill/>
        </p:spPr>
      </p:pic>
      <p:pic>
        <p:nvPicPr>
          <p:cNvPr id="21" name="Picture 2" descr="Значок &amp; - основание для отказа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7129" y="3045586"/>
            <a:ext cx="275898" cy="282135"/>
          </a:xfrm>
          <a:prstGeom prst="rect">
            <a:avLst/>
          </a:prstGeom>
          <a:noFill/>
        </p:spPr>
      </p:pic>
      <p:pic>
        <p:nvPicPr>
          <p:cNvPr id="22" name="Picture 2" descr="Значок &amp; - основание для отказа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7129" y="4385728"/>
            <a:ext cx="275898" cy="282135"/>
          </a:xfrm>
          <a:prstGeom prst="rect">
            <a:avLst/>
          </a:prstGeom>
          <a:noFill/>
        </p:spPr>
      </p:pic>
      <p:pic>
        <p:nvPicPr>
          <p:cNvPr id="23" name="Picture 2" descr="Значок &amp; - основание для отказа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7129" y="5655334"/>
            <a:ext cx="275898" cy="282135"/>
          </a:xfrm>
          <a:prstGeom prst="rect">
            <a:avLst/>
          </a:prstGeom>
          <a:noFill/>
        </p:spPr>
      </p:pic>
      <p:cxnSp>
        <p:nvCxnSpPr>
          <p:cNvPr id="24" name="Прямая соединительная линия 23"/>
          <p:cNvCxnSpPr/>
          <p:nvPr/>
        </p:nvCxnSpPr>
        <p:spPr>
          <a:xfrm rot="5400000">
            <a:off x="-1438128" y="3926491"/>
            <a:ext cx="5148962" cy="15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28662" y="1000108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en-GB" sz="1400" dirty="0" smtClean="0"/>
              <a:t>1</a:t>
            </a:r>
            <a:endParaRPr lang="ru-RU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1204561" y="1000108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en-GB" sz="1400" dirty="0" smtClean="0"/>
              <a:t>0</a:t>
            </a:r>
            <a:endParaRPr lang="ru-RU" sz="1400" dirty="0"/>
          </a:p>
        </p:txBody>
      </p:sp>
      <p:sp>
        <p:nvSpPr>
          <p:cNvPr id="29" name="Блок-схема: узел 28"/>
          <p:cNvSpPr/>
          <p:nvPr/>
        </p:nvSpPr>
        <p:spPr>
          <a:xfrm>
            <a:off x="2219473" y="4500570"/>
            <a:ext cx="137949" cy="141067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/>
          <p:cNvSpPr/>
          <p:nvPr/>
        </p:nvSpPr>
        <p:spPr>
          <a:xfrm>
            <a:off x="2219473" y="3071810"/>
            <a:ext cx="137949" cy="141067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/>
          <p:cNvSpPr/>
          <p:nvPr/>
        </p:nvSpPr>
        <p:spPr>
          <a:xfrm>
            <a:off x="2219473" y="1643050"/>
            <a:ext cx="137949" cy="141067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узел 31"/>
          <p:cNvSpPr/>
          <p:nvPr/>
        </p:nvSpPr>
        <p:spPr>
          <a:xfrm>
            <a:off x="1076465" y="1643050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Блок-схема: узел 32"/>
          <p:cNvSpPr/>
          <p:nvPr/>
        </p:nvSpPr>
        <p:spPr>
          <a:xfrm>
            <a:off x="1342510" y="1785926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Блок-схема: узел 35"/>
          <p:cNvSpPr/>
          <p:nvPr/>
        </p:nvSpPr>
        <p:spPr>
          <a:xfrm>
            <a:off x="1342510" y="3214686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Блок-схема: узел 36"/>
          <p:cNvSpPr/>
          <p:nvPr/>
        </p:nvSpPr>
        <p:spPr>
          <a:xfrm>
            <a:off x="1076465" y="3071810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Блок-схема: узел 37"/>
          <p:cNvSpPr/>
          <p:nvPr/>
        </p:nvSpPr>
        <p:spPr>
          <a:xfrm>
            <a:off x="1076465" y="4357694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Блок-схема: узел 38"/>
          <p:cNvSpPr/>
          <p:nvPr/>
        </p:nvSpPr>
        <p:spPr>
          <a:xfrm>
            <a:off x="1362217" y="4500570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Блок-схема: узел 43"/>
          <p:cNvSpPr/>
          <p:nvPr/>
        </p:nvSpPr>
        <p:spPr>
          <a:xfrm>
            <a:off x="1076465" y="5643578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Блок-схема: узел 44"/>
          <p:cNvSpPr/>
          <p:nvPr/>
        </p:nvSpPr>
        <p:spPr>
          <a:xfrm>
            <a:off x="1342510" y="5786454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2859952" y="1917046"/>
            <a:ext cx="758721" cy="15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859952" y="3398255"/>
            <a:ext cx="758721" cy="15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859952" y="4738395"/>
            <a:ext cx="758721" cy="15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859952" y="6008002"/>
            <a:ext cx="758721" cy="15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576795" y="5857892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3</a:t>
            </a:r>
            <a:endParaRPr lang="ru-RU" sz="1400" dirty="0"/>
          </a:p>
        </p:txBody>
      </p:sp>
      <p:sp>
        <p:nvSpPr>
          <p:cNvPr id="51" name="Блок-схема: узел 50"/>
          <p:cNvSpPr/>
          <p:nvPr/>
        </p:nvSpPr>
        <p:spPr>
          <a:xfrm>
            <a:off x="2219473" y="1785926"/>
            <a:ext cx="137949" cy="141067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5400000">
            <a:off x="-1140060" y="3859575"/>
            <a:ext cx="5148962" cy="15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576795" y="457200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2</a:t>
            </a:r>
            <a:endParaRPr lang="ru-RU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3576795" y="321468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1</a:t>
            </a:r>
            <a:endParaRPr lang="ru-RU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3576795" y="171448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endParaRPr lang="ru-RU" sz="1400" dirty="0"/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 rot="5400000">
            <a:off x="-1716491" y="3931012"/>
            <a:ext cx="5148962" cy="15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14348" y="100010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1142976" y="1714488"/>
            <a:ext cx="11430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1142976" y="3143248"/>
            <a:ext cx="11430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142976" y="4429132"/>
            <a:ext cx="11430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1214414" y="5715016"/>
            <a:ext cx="11430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V="1">
            <a:off x="1428728" y="3286124"/>
            <a:ext cx="857256" cy="126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V="1">
            <a:off x="1428728" y="4572008"/>
            <a:ext cx="857256" cy="126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>
            <a:stCxn id="33" idx="6"/>
          </p:cNvCxnSpPr>
          <p:nvPr/>
        </p:nvCxnSpPr>
        <p:spPr>
          <a:xfrm>
            <a:off x="1480459" y="1856460"/>
            <a:ext cx="734087" cy="9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V="1">
            <a:off x="1428728" y="5857892"/>
            <a:ext cx="857256" cy="126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>
            <a:endCxn id="16" idx="1"/>
          </p:cNvCxnSpPr>
          <p:nvPr/>
        </p:nvCxnSpPr>
        <p:spPr>
          <a:xfrm flipV="1">
            <a:off x="857224" y="1987581"/>
            <a:ext cx="1450931" cy="126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flipV="1">
            <a:off x="857224" y="3429000"/>
            <a:ext cx="1450931" cy="126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flipV="1">
            <a:off x="857224" y="4714884"/>
            <a:ext cx="1450931" cy="126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flipV="1">
            <a:off x="857224" y="6000768"/>
            <a:ext cx="1450931" cy="126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Блок-схема: узел 84"/>
          <p:cNvSpPr/>
          <p:nvPr/>
        </p:nvSpPr>
        <p:spPr>
          <a:xfrm>
            <a:off x="785786" y="1928802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Блок-схема: узел 85"/>
          <p:cNvSpPr/>
          <p:nvPr/>
        </p:nvSpPr>
        <p:spPr>
          <a:xfrm>
            <a:off x="785786" y="3357562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Блок-схема: узел 86"/>
          <p:cNvSpPr/>
          <p:nvPr/>
        </p:nvSpPr>
        <p:spPr>
          <a:xfrm>
            <a:off x="785786" y="4643446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Блок-схема: узел 87"/>
          <p:cNvSpPr/>
          <p:nvPr/>
        </p:nvSpPr>
        <p:spPr>
          <a:xfrm>
            <a:off x="785786" y="5929330"/>
            <a:ext cx="137949" cy="14106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214290"/>
            <a:ext cx="7263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Элемент, выполняющий обратную функцию дешифратора – </a:t>
            </a:r>
            <a:r>
              <a:rPr lang="ru-RU" b="1" dirty="0" smtClean="0"/>
              <a:t>шифратор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1285860"/>
            <a:ext cx="1643074" cy="20717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607985" y="2320917"/>
            <a:ext cx="207170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67276" y="42243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1393803" y="2320917"/>
            <a:ext cx="207170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14414" y="1571612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214414" y="1285860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0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214414" y="1928802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214414" y="2214554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</a:t>
            </a:r>
            <a:r>
              <a:rPr lang="ru-RU" sz="1400" dirty="0" smtClean="0"/>
              <a:t>3</a:t>
            </a:r>
            <a:endParaRPr lang="ru-RU" sz="1400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857224" y="1428736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57224" y="1714488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857224" y="2071678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57224" y="2357430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469240" y="128586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endParaRPr lang="ru-RU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2469240" y="1571612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1</a:t>
            </a:r>
            <a:endParaRPr lang="ru-RU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2500298" y="185736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</a:t>
            </a:r>
            <a:endParaRPr lang="ru-RU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2857488" y="1500174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857488" y="1785926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857488" y="2071678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14348" y="642918"/>
            <a:ext cx="194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Схема шифратора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3857620" y="928670"/>
            <a:ext cx="21355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X</a:t>
            </a:r>
            <a:r>
              <a:rPr lang="en-GB" sz="1400" dirty="0" smtClean="0"/>
              <a:t>0</a:t>
            </a:r>
            <a:r>
              <a:rPr lang="en-GB" dirty="0" smtClean="0"/>
              <a:t>, X</a:t>
            </a:r>
            <a:r>
              <a:rPr lang="en-GB" sz="1400" dirty="0" smtClean="0"/>
              <a:t>1</a:t>
            </a:r>
            <a:r>
              <a:rPr lang="ru-RU" sz="1400" dirty="0" smtClean="0"/>
              <a:t>, </a:t>
            </a:r>
            <a:r>
              <a:rPr lang="ru-RU" dirty="0" smtClean="0"/>
              <a:t>Х</a:t>
            </a:r>
            <a:r>
              <a:rPr lang="ru-RU" sz="1400" dirty="0" smtClean="0"/>
              <a:t>2, </a:t>
            </a:r>
            <a:r>
              <a:rPr lang="ru-RU" dirty="0" smtClean="0"/>
              <a:t>Х</a:t>
            </a:r>
            <a:r>
              <a:rPr lang="ru-RU" sz="1400" dirty="0" smtClean="0"/>
              <a:t>3</a:t>
            </a:r>
            <a:r>
              <a:rPr lang="en-GB" dirty="0" smtClean="0"/>
              <a:t> – </a:t>
            </a:r>
            <a:r>
              <a:rPr lang="ru-RU" dirty="0" smtClean="0"/>
              <a:t>входы</a:t>
            </a:r>
          </a:p>
          <a:p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, Y</a:t>
            </a:r>
            <a:r>
              <a:rPr lang="en-GB" sz="1400" dirty="0" smtClean="0"/>
              <a:t>1</a:t>
            </a:r>
            <a:r>
              <a:rPr lang="en-GB" dirty="0" smtClean="0"/>
              <a:t> – </a:t>
            </a:r>
            <a:r>
              <a:rPr lang="ru-RU" dirty="0" smtClean="0"/>
              <a:t>выходы</a:t>
            </a:r>
          </a:p>
          <a:p>
            <a:r>
              <a:rPr lang="ru-RU" dirty="0" smtClean="0"/>
              <a:t>Е - ошибка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4643438" y="1928802"/>
            <a:ext cx="1702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Логика работы: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00430" y="2357430"/>
            <a:ext cx="52864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Если у </a:t>
            </a:r>
            <a:r>
              <a:rPr lang="ru-RU" b="1" dirty="0" smtClean="0"/>
              <a:t>дешифратора</a:t>
            </a:r>
            <a:r>
              <a:rPr lang="ru-RU" dirty="0" smtClean="0"/>
              <a:t> на входе мы выставляли код там, где хотели видеть «1 на выходе», то для </a:t>
            </a:r>
            <a:r>
              <a:rPr lang="ru-RU" b="1" dirty="0" smtClean="0"/>
              <a:t>шифратора</a:t>
            </a:r>
            <a:r>
              <a:rPr lang="ru-RU" dirty="0" smtClean="0"/>
              <a:t>:</a:t>
            </a:r>
          </a:p>
          <a:p>
            <a:pPr algn="just"/>
            <a:r>
              <a:rPr lang="ru-RU" dirty="0" smtClean="0"/>
              <a:t>там, где на входе мы выставляем «1», на выходе будем видеть код (</a:t>
            </a:r>
            <a:r>
              <a:rPr lang="ru-RU" dirty="0" err="1" smtClean="0"/>
              <a:t>код</a:t>
            </a:r>
            <a:r>
              <a:rPr lang="ru-RU" dirty="0" smtClean="0"/>
              <a:t> входа, на который была выставлена «1»). </a:t>
            </a:r>
          </a:p>
          <a:p>
            <a:r>
              <a:rPr lang="ru-RU" dirty="0" smtClean="0"/>
              <a:t>Если «1» выставлена более, чем на одном входе, то это будет ошибкой (Е). Или если на входе вообще не будет «1» - это тоже ошибка (Е).</a:t>
            </a:r>
            <a:endParaRPr lang="ru-RU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4525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Изобразим таблицу истинности шифратора: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86314" y="357166"/>
          <a:ext cx="3857651" cy="6217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51093"/>
                <a:gridCol w="551093"/>
                <a:gridCol w="551093"/>
                <a:gridCol w="551093"/>
                <a:gridCol w="551093"/>
                <a:gridCol w="551093"/>
                <a:gridCol w="551093"/>
              </a:tblGrid>
              <a:tr h="322693"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</a:t>
                      </a:r>
                      <a:r>
                        <a:rPr lang="ru-RU" sz="1400" dirty="0" smtClean="0"/>
                        <a:t>3</a:t>
                      </a:r>
                      <a:r>
                        <a:rPr lang="en-GB" sz="1400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</a:t>
                      </a:r>
                      <a:r>
                        <a:rPr lang="en-GB" sz="1400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22693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720" y="642918"/>
            <a:ext cx="40719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Итак, если мы видим «1» больше, чем на 1-м входе, то это ошибка (Е) или если «1» нет вообще (</a:t>
            </a:r>
            <a:r>
              <a:rPr lang="ru-RU" i="1" dirty="0" smtClean="0"/>
              <a:t>в столбце Е проставляем «1», если ошибка и «0» - если верно</a:t>
            </a:r>
            <a:r>
              <a:rPr lang="ru-RU" dirty="0" smtClean="0"/>
              <a:t>)</a:t>
            </a:r>
          </a:p>
          <a:p>
            <a:pPr marL="342900" indent="-342900">
              <a:buAutoNum type="arabicPeriod"/>
            </a:pPr>
            <a:r>
              <a:rPr lang="ru-RU" dirty="0" smtClean="0"/>
              <a:t>Смотрим выходы </a:t>
            </a:r>
            <a:r>
              <a:rPr lang="en-GB" dirty="0" smtClean="0"/>
              <a:t>Y</a:t>
            </a:r>
            <a:r>
              <a:rPr lang="ru-RU" dirty="0" smtClean="0"/>
              <a:t>:</a:t>
            </a:r>
          </a:p>
          <a:p>
            <a:pPr marL="342900" indent="-342900" algn="just"/>
            <a:r>
              <a:rPr lang="ru-RU" dirty="0" smtClean="0"/>
              <a:t>Если у нас уже имеется ошибка </a:t>
            </a:r>
            <a:r>
              <a:rPr lang="ru-RU" i="1" dirty="0" smtClean="0"/>
              <a:t>(«1» на Е</a:t>
            </a:r>
            <a:r>
              <a:rPr lang="ru-RU" dirty="0" smtClean="0"/>
              <a:t>), то нам неважно, что у нас на выходах (</a:t>
            </a:r>
            <a:r>
              <a:rPr lang="ru-RU" i="1" dirty="0" smtClean="0"/>
              <a:t>проставляем </a:t>
            </a:r>
            <a:r>
              <a:rPr lang="ru-RU" i="1" dirty="0" err="1" smtClean="0">
                <a:solidFill>
                  <a:srgbClr val="FF0000"/>
                </a:solidFill>
              </a:rPr>
              <a:t>х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5538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Составляем минимизированную схему для </a:t>
            </a:r>
            <a:r>
              <a:rPr lang="ru-RU" b="1" dirty="0" smtClean="0"/>
              <a:t>выхода </a:t>
            </a:r>
            <a:r>
              <a:rPr lang="en-GB" b="1" dirty="0" smtClean="0"/>
              <a:t>Y</a:t>
            </a:r>
            <a:r>
              <a:rPr lang="en-GB" sz="1400" b="1" dirty="0" smtClean="0"/>
              <a:t>1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1928794" y="2500306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z</a:t>
            </a:r>
            <a:r>
              <a:rPr lang="en-GB" sz="1400" dirty="0" smtClean="0">
                <a:solidFill>
                  <a:srgbClr val="C00000"/>
                </a:solidFill>
              </a:rPr>
              <a:t>2</a:t>
            </a:r>
            <a:endParaRPr lang="ru-RU" sz="1400" dirty="0">
              <a:solidFill>
                <a:srgbClr val="C00000"/>
              </a:solidFill>
            </a:endParaRPr>
          </a:p>
        </p:txBody>
      </p:sp>
      <p:grpSp>
        <p:nvGrpSpPr>
          <p:cNvPr id="67" name="Группа 66"/>
          <p:cNvGrpSpPr/>
          <p:nvPr/>
        </p:nvGrpSpPr>
        <p:grpSpPr>
          <a:xfrm>
            <a:off x="428596" y="571480"/>
            <a:ext cx="4439374" cy="2143140"/>
            <a:chOff x="428596" y="571480"/>
            <a:chExt cx="4439374" cy="2143140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>
              <a:off x="428596" y="928670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500166" y="63077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sz="1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14414" y="63077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85786" y="64291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8596" y="64291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rot="16200000" flipH="1">
              <a:off x="892943" y="607199"/>
              <a:ext cx="357190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428596" y="1285860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428596" y="1714488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428596" y="2071678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00034" y="928670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0034" y="135729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0034" y="171448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0034" y="207167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21" name="Прямая соединительная линия 20"/>
            <p:cNvCxnSpPr/>
            <p:nvPr/>
          </p:nvCxnSpPr>
          <p:spPr>
            <a:xfrm>
              <a:off x="428596" y="2428868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5400000">
              <a:off x="929456" y="1499380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1499372" y="1499380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2143902" y="1499380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>
              <a:off x="2715406" y="1499380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857356" y="63077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00298" y="64291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071802" y="64291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708846" y="63077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 rot="5400000">
              <a:off x="3358348" y="1499380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214678" y="207167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71736" y="207167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71736" y="171448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71736" y="135729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00232" y="171448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000232" y="92867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214678" y="171448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214678" y="92867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214678" y="135729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857620" y="207167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857620" y="171448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859320" y="135729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000232" y="135729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000232" y="207167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571736" y="928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857620" y="928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50" name="Скругленный прямоугольник 49"/>
            <p:cNvSpPr/>
            <p:nvPr/>
          </p:nvSpPr>
          <p:spPr>
            <a:xfrm>
              <a:off x="3000364" y="928670"/>
              <a:ext cx="1428760" cy="157163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>
            <a:xfrm>
              <a:off x="2357422" y="928670"/>
              <a:ext cx="1357322" cy="1571636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500562" y="785794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0070C0"/>
                  </a:solidFill>
                </a:rPr>
                <a:t>z</a:t>
              </a:r>
              <a:r>
                <a:rPr lang="en-GB" sz="1400" dirty="0" smtClean="0">
                  <a:solidFill>
                    <a:srgbClr val="0070C0"/>
                  </a:solidFill>
                </a:rPr>
                <a:t>1</a:t>
              </a:r>
              <a:endParaRPr lang="ru-RU" sz="1400" dirty="0">
                <a:solidFill>
                  <a:srgbClr val="0070C0"/>
                </a:solidFill>
              </a:endParaRPr>
            </a:p>
          </p:txBody>
        </p:sp>
        <p:cxnSp>
          <p:nvCxnSpPr>
            <p:cNvPr id="55" name="Прямая соединительная линия 54"/>
            <p:cNvCxnSpPr/>
            <p:nvPr/>
          </p:nvCxnSpPr>
          <p:spPr>
            <a:xfrm rot="5400000" flipH="1" flipV="1">
              <a:off x="2178827" y="2464587"/>
              <a:ext cx="285752" cy="2143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 rot="5400000" flipH="1" flipV="1">
              <a:off x="4429124" y="1142984"/>
              <a:ext cx="142876" cy="142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428596" y="2857496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/>
              <a:t>3</a:t>
            </a:r>
            <a:r>
              <a:rPr lang="ru-RU" dirty="0" smtClean="0"/>
              <a:t>. Соединяем «1» при этом «</a:t>
            </a:r>
            <a:r>
              <a:rPr lang="ru-RU" dirty="0" err="1" smtClean="0">
                <a:solidFill>
                  <a:srgbClr val="C00000"/>
                </a:solidFill>
              </a:rPr>
              <a:t>х</a:t>
            </a:r>
            <a:r>
              <a:rPr lang="ru-RU" dirty="0" smtClean="0"/>
              <a:t>» можем захватывать так, как нам выгодно. Мы захватили 2-е «1»</a:t>
            </a:r>
            <a:r>
              <a:rPr lang="en-GB" dirty="0" smtClean="0"/>
              <a:t>.</a:t>
            </a:r>
          </a:p>
          <a:p>
            <a:pPr algn="just"/>
            <a:r>
              <a:rPr lang="en-GB" dirty="0" smtClean="0"/>
              <a:t>z – </a:t>
            </a:r>
            <a:r>
              <a:rPr lang="ru-RU" dirty="0" smtClean="0"/>
              <a:t>та область, в диапазоне которой Х</a:t>
            </a:r>
            <a:r>
              <a:rPr lang="en-GB" sz="1400" dirty="0" smtClean="0"/>
              <a:t>0</a:t>
            </a:r>
            <a:r>
              <a:rPr lang="en-GB" dirty="0" smtClean="0"/>
              <a:t> </a:t>
            </a:r>
            <a:r>
              <a:rPr lang="ru-RU" dirty="0" smtClean="0"/>
              <a:t> и Х</a:t>
            </a:r>
            <a:r>
              <a:rPr lang="ru-RU" sz="1400" dirty="0" smtClean="0"/>
              <a:t>1</a:t>
            </a:r>
            <a:r>
              <a:rPr lang="ru-RU" dirty="0" smtClean="0"/>
              <a:t> меняют свое состояние.</a:t>
            </a:r>
            <a:endParaRPr lang="en-GB" dirty="0" smtClean="0"/>
          </a:p>
        </p:txBody>
      </p:sp>
      <p:sp>
        <p:nvSpPr>
          <p:cNvPr id="59" name="TextBox 58"/>
          <p:cNvSpPr txBox="1"/>
          <p:nvPr/>
        </p:nvSpPr>
        <p:spPr>
          <a:xfrm>
            <a:off x="5214942" y="1071546"/>
            <a:ext cx="2857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Накрываем с перекрытием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428596" y="3857628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диапазоне области </a:t>
            </a:r>
            <a:r>
              <a:rPr lang="en-GB" dirty="0" smtClean="0"/>
              <a:t>z</a:t>
            </a:r>
            <a:r>
              <a:rPr lang="en-GB" sz="1400" dirty="0" smtClean="0"/>
              <a:t>1</a:t>
            </a:r>
            <a:r>
              <a:rPr lang="ru-RU" dirty="0" smtClean="0"/>
              <a:t>: Х</a:t>
            </a:r>
            <a:r>
              <a:rPr lang="ru-RU" sz="1400" dirty="0" smtClean="0"/>
              <a:t>0</a:t>
            </a:r>
            <a:r>
              <a:rPr lang="ru-RU" dirty="0" smtClean="0"/>
              <a:t> и Х</a:t>
            </a:r>
            <a:r>
              <a:rPr lang="ru-RU" sz="1400" dirty="0" smtClean="0"/>
              <a:t>1</a:t>
            </a:r>
            <a:r>
              <a:rPr lang="ru-RU" dirty="0" smtClean="0"/>
              <a:t> меняют свои значения, поэтому мы их не выписываем</a:t>
            </a:r>
            <a:r>
              <a:rPr lang="kk-KZ" dirty="0" smtClean="0"/>
              <a:t> Х</a:t>
            </a:r>
            <a:r>
              <a:rPr lang="kk-KZ" sz="1400" dirty="0" smtClean="0"/>
              <a:t>2</a:t>
            </a:r>
            <a:r>
              <a:rPr lang="kk-KZ" dirty="0" smtClean="0"/>
              <a:t> свое значение не меняет =&gt; </a:t>
            </a:r>
            <a:r>
              <a:rPr lang="en-GB" dirty="0" smtClean="0"/>
              <a:t>z</a:t>
            </a:r>
            <a:r>
              <a:rPr lang="en-GB" sz="1400" dirty="0" smtClean="0"/>
              <a:t>1</a:t>
            </a:r>
            <a:r>
              <a:rPr lang="en-GB" dirty="0" smtClean="0"/>
              <a:t> – </a:t>
            </a:r>
            <a:r>
              <a:rPr lang="ru-RU" dirty="0" smtClean="0"/>
              <a:t>область </a:t>
            </a:r>
            <a:r>
              <a:rPr lang="kk-KZ" dirty="0" smtClean="0"/>
              <a:t>Х</a:t>
            </a:r>
            <a:r>
              <a:rPr lang="kk-KZ" sz="1400" dirty="0" smtClean="0"/>
              <a:t>2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6215074" y="1714488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Y</a:t>
            </a:r>
            <a:r>
              <a:rPr lang="en-GB" sz="1400" b="1" dirty="0" smtClean="0"/>
              <a:t>1</a:t>
            </a:r>
            <a:r>
              <a:rPr lang="en-GB" b="1" dirty="0" smtClean="0"/>
              <a:t>=z</a:t>
            </a:r>
            <a:r>
              <a:rPr lang="en-GB" sz="1400" b="1" dirty="0" smtClean="0"/>
              <a:t>1</a:t>
            </a:r>
            <a:r>
              <a:rPr lang="en-GB" b="1" dirty="0" smtClean="0"/>
              <a:t>˅z</a:t>
            </a:r>
            <a:r>
              <a:rPr lang="en-GB" sz="1400" b="1" dirty="0" smtClean="0"/>
              <a:t>2</a:t>
            </a:r>
            <a:endParaRPr lang="ru-RU" sz="1400" b="1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6215074" y="1643050"/>
            <a:ext cx="1000132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Box 62"/>
          <p:cNvSpPr txBox="1"/>
          <p:nvPr/>
        </p:nvSpPr>
        <p:spPr>
          <a:xfrm>
            <a:off x="500034" y="4572008"/>
            <a:ext cx="71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en-GB" sz="1400" dirty="0" smtClean="0"/>
              <a:t>1</a:t>
            </a:r>
            <a:r>
              <a:rPr lang="en-GB" dirty="0" smtClean="0"/>
              <a:t>=X</a:t>
            </a:r>
            <a:r>
              <a:rPr lang="en-GB" sz="1400" dirty="0" smtClean="0"/>
              <a:t>2</a:t>
            </a:r>
          </a:p>
          <a:p>
            <a:r>
              <a:rPr lang="en-GB" dirty="0" smtClean="0"/>
              <a:t>Z</a:t>
            </a:r>
            <a:r>
              <a:rPr lang="en-GB" sz="1400" dirty="0" smtClean="0"/>
              <a:t>2</a:t>
            </a:r>
            <a:r>
              <a:rPr lang="en-GB" dirty="0" smtClean="0"/>
              <a:t>=X</a:t>
            </a:r>
            <a:r>
              <a:rPr lang="en-GB" sz="1400" dirty="0" smtClean="0"/>
              <a:t>3</a:t>
            </a:r>
            <a:endParaRPr lang="ru-RU" sz="1400" dirty="0"/>
          </a:p>
        </p:txBody>
      </p:sp>
      <p:sp>
        <p:nvSpPr>
          <p:cNvPr id="64" name="Правая фигурная скобка 63"/>
          <p:cNvSpPr/>
          <p:nvPr/>
        </p:nvSpPr>
        <p:spPr>
          <a:xfrm>
            <a:off x="1214414" y="4572008"/>
            <a:ext cx="142876" cy="5715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1428728" y="464344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Y</a:t>
            </a:r>
            <a:r>
              <a:rPr lang="en-GB" sz="1400" b="1" dirty="0" smtClean="0"/>
              <a:t>1</a:t>
            </a:r>
            <a:r>
              <a:rPr lang="en-GB" b="1" dirty="0" smtClean="0"/>
              <a:t>=X</a:t>
            </a:r>
            <a:r>
              <a:rPr lang="en-GB" sz="1400" b="1" dirty="0" smtClean="0"/>
              <a:t>2</a:t>
            </a:r>
            <a:r>
              <a:rPr lang="en-GB" b="1" dirty="0" smtClean="0"/>
              <a:t>˅X</a:t>
            </a:r>
            <a:r>
              <a:rPr lang="en-GB" sz="1400" b="1" dirty="0" smtClean="0"/>
              <a:t>3</a:t>
            </a:r>
            <a:endParaRPr lang="ru-RU" sz="1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2500298" y="4643446"/>
            <a:ext cx="214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- </a:t>
            </a:r>
            <a:r>
              <a:rPr lang="kk-KZ" dirty="0" smtClean="0"/>
              <a:t>Выражение для </a:t>
            </a:r>
            <a:r>
              <a:rPr lang="en-GB" dirty="0" smtClean="0"/>
              <a:t>Y</a:t>
            </a:r>
            <a:r>
              <a:rPr lang="en-GB" sz="1400" dirty="0" smtClean="0"/>
              <a:t>1</a:t>
            </a:r>
            <a:endParaRPr lang="ru-RU" sz="14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214290"/>
            <a:ext cx="4248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Такую же карту Карно составляем для </a:t>
            </a:r>
            <a:r>
              <a:rPr lang="en-GB" b="1" dirty="0" smtClean="0"/>
              <a:t>Y</a:t>
            </a:r>
            <a:r>
              <a:rPr lang="en-GB" sz="1400" b="1" dirty="0" smtClean="0"/>
              <a:t>0</a:t>
            </a:r>
            <a:r>
              <a:rPr lang="ru-RU" dirty="0" smtClean="0"/>
              <a:t> </a:t>
            </a:r>
            <a:endParaRPr lang="ru-RU" dirty="0"/>
          </a:p>
        </p:txBody>
      </p:sp>
      <p:grpSp>
        <p:nvGrpSpPr>
          <p:cNvPr id="61" name="Группа 60"/>
          <p:cNvGrpSpPr/>
          <p:nvPr/>
        </p:nvGrpSpPr>
        <p:grpSpPr>
          <a:xfrm>
            <a:off x="500034" y="571480"/>
            <a:ext cx="4000528" cy="2369596"/>
            <a:chOff x="500034" y="571480"/>
            <a:chExt cx="4000528" cy="2369596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500034" y="928670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571604" y="63077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85852" y="63077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7224" y="64291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0034" y="64291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rot="16200000" flipH="1">
              <a:off x="964381" y="607199"/>
              <a:ext cx="357190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500034" y="1285860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00034" y="1714488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500034" y="2071678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571472" y="928670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1472" y="135729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1472" y="171448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1472" y="207167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00034" y="2428868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1000894" y="1499380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1570810" y="1499380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2215340" y="1499380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5400000">
              <a:off x="2786844" y="1499380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928794" y="63077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71736" y="64291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43240" y="64291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80284" y="63077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 rot="5400000">
              <a:off x="3429786" y="1499380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3286116" y="207167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43174" y="207167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43174" y="171448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643174" y="135729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071670" y="171448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71670" y="92867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86116" y="171448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86116" y="92867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86116" y="135729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929058" y="207167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929058" y="171448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930758" y="1357298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>
                  <a:solidFill>
                    <a:srgbClr val="FF0000"/>
                  </a:solidFill>
                </a:rPr>
                <a:t>х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71670" y="135729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071670" y="207167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643174" y="928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29058" y="928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45" name="Скругленный прямоугольник 44"/>
            <p:cNvSpPr/>
            <p:nvPr/>
          </p:nvSpPr>
          <p:spPr>
            <a:xfrm>
              <a:off x="2000232" y="928670"/>
              <a:ext cx="1071570" cy="85725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428728" y="2571744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0070C0"/>
                  </a:solidFill>
                </a:rPr>
                <a:t>z</a:t>
              </a:r>
              <a:endParaRPr lang="ru-RU" sz="1400" dirty="0">
                <a:solidFill>
                  <a:srgbClr val="0070C0"/>
                </a:solidFill>
              </a:endParaRPr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 rot="5400000" flipH="1" flipV="1">
              <a:off x="1428728" y="1928802"/>
              <a:ext cx="857256" cy="4286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>
          <a:xfrm>
            <a:off x="4572000" y="500042"/>
            <a:ext cx="4429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Накрываем области в которых есть «1».</a:t>
            </a:r>
          </a:p>
          <a:p>
            <a:pPr algn="just"/>
            <a:r>
              <a:rPr lang="ru-RU" dirty="0" smtClean="0"/>
              <a:t>! При перекрытии областей «1» должно быть как можно больше, но 2</a:t>
            </a:r>
            <a:r>
              <a:rPr lang="en-GB" dirty="0" smtClean="0"/>
              <a:t>n!</a:t>
            </a:r>
          </a:p>
          <a:p>
            <a:pPr algn="just"/>
            <a:r>
              <a:rPr lang="en-GB" dirty="0" smtClean="0"/>
              <a:t>(2,4,8,16…)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4714876" y="1714488"/>
            <a:ext cx="85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z=X</a:t>
            </a:r>
            <a:r>
              <a:rPr lang="en-GB" sz="1400" dirty="0" smtClean="0"/>
              <a:t>0·</a:t>
            </a:r>
            <a:r>
              <a:rPr lang="en-GB" dirty="0" smtClean="0"/>
              <a:t>X</a:t>
            </a:r>
            <a:r>
              <a:rPr lang="en-GB" sz="1400" dirty="0" smtClean="0"/>
              <a:t>2</a:t>
            </a:r>
            <a:endParaRPr lang="ru-RU" sz="1400" dirty="0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4929190" y="1785926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286380" y="1785926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Группа 135"/>
          <p:cNvGrpSpPr/>
          <p:nvPr/>
        </p:nvGrpSpPr>
        <p:grpSpPr>
          <a:xfrm>
            <a:off x="5857884" y="1714488"/>
            <a:ext cx="997389" cy="369332"/>
            <a:chOff x="5857884" y="1714488"/>
            <a:chExt cx="997389" cy="369332"/>
          </a:xfrm>
        </p:grpSpPr>
        <p:sp>
          <p:nvSpPr>
            <p:cNvPr id="54" name="TextBox 53"/>
            <p:cNvSpPr txBox="1"/>
            <p:nvPr/>
          </p:nvSpPr>
          <p:spPr>
            <a:xfrm>
              <a:off x="5857884" y="1714488"/>
              <a:ext cx="9973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0</a:t>
              </a:r>
              <a:r>
                <a:rPr lang="en-GB" dirty="0" smtClean="0"/>
                <a:t>=X</a:t>
              </a:r>
              <a:r>
                <a:rPr lang="en-GB" sz="1400" dirty="0" smtClean="0"/>
                <a:t>0·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endParaRPr lang="ru-RU" sz="1400" dirty="0"/>
            </a:p>
          </p:txBody>
        </p:sp>
        <p:cxnSp>
          <p:nvCxnSpPr>
            <p:cNvPr id="58" name="Прямая соединительная линия 57"/>
            <p:cNvCxnSpPr/>
            <p:nvPr/>
          </p:nvCxnSpPr>
          <p:spPr>
            <a:xfrm>
              <a:off x="6143636" y="1785926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6500826" y="1785926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500034" y="2928934"/>
            <a:ext cx="4131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Такую же карту Карно составляем для </a:t>
            </a:r>
            <a:r>
              <a:rPr lang="en-GB" b="1" dirty="0" smtClean="0"/>
              <a:t>E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5" name="TextBox 114"/>
          <p:cNvSpPr txBox="1"/>
          <p:nvPr/>
        </p:nvSpPr>
        <p:spPr>
          <a:xfrm>
            <a:off x="2704394" y="334542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z</a:t>
            </a:r>
            <a:r>
              <a:rPr lang="en-GB" sz="1400" dirty="0" smtClean="0">
                <a:solidFill>
                  <a:schemeClr val="accent2">
                    <a:lumMod val="75000"/>
                  </a:schemeClr>
                </a:solidFill>
              </a:rPr>
              <a:t>7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34" name="Группа 133"/>
          <p:cNvGrpSpPr/>
          <p:nvPr/>
        </p:nvGrpSpPr>
        <p:grpSpPr>
          <a:xfrm>
            <a:off x="571472" y="3643314"/>
            <a:ext cx="4510812" cy="2226720"/>
            <a:chOff x="571472" y="3643314"/>
            <a:chExt cx="4510812" cy="2226720"/>
          </a:xfrm>
        </p:grpSpPr>
        <p:cxnSp>
          <p:nvCxnSpPr>
            <p:cNvPr id="63" name="Прямая соединительная линия 62"/>
            <p:cNvCxnSpPr/>
            <p:nvPr/>
          </p:nvCxnSpPr>
          <p:spPr>
            <a:xfrm>
              <a:off x="571472" y="400050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1643042" y="370261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sz="14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357290" y="370261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28662" y="371475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71472" y="371475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cxnSp>
          <p:nvCxnSpPr>
            <p:cNvPr id="68" name="Прямая соединительная линия 67"/>
            <p:cNvCxnSpPr/>
            <p:nvPr/>
          </p:nvCxnSpPr>
          <p:spPr>
            <a:xfrm rot="16200000" flipH="1">
              <a:off x="1035819" y="3679033"/>
              <a:ext cx="357190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>
              <a:off x="571472" y="435769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>
              <a:off x="571472" y="4786322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571472" y="5143512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642910" y="400050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42910" y="442913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42910" y="478632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42910" y="514351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76" name="Прямая соединительная линия 75"/>
            <p:cNvCxnSpPr/>
            <p:nvPr/>
          </p:nvCxnSpPr>
          <p:spPr>
            <a:xfrm>
              <a:off x="571472" y="5500702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rot="5400000">
              <a:off x="1072332" y="4571214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rot="5400000">
              <a:off x="1642248" y="4571214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rot="5400000">
              <a:off x="2286778" y="4571214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 rot="5400000">
              <a:off x="2858282" y="4571214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2000232" y="3702610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643174" y="371475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214678" y="371475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851722" y="3702610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3501224" y="4571214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3357554" y="51435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2714612" y="51435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714612" y="47863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714612" y="44291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143108" y="47863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143108" y="40005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357554" y="47863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357554" y="40005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3357554" y="44291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000496" y="51435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000496" y="47863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002196" y="44291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143108" y="44291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143108" y="51435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714612" y="40005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000496" y="40005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3214678" y="4000504"/>
              <a:ext cx="571504" cy="150019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4714876" y="3714752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0070C0"/>
                  </a:solidFill>
                </a:rPr>
                <a:t>z</a:t>
              </a:r>
              <a:r>
                <a:rPr lang="en-GB" sz="1400" dirty="0" smtClean="0">
                  <a:solidFill>
                    <a:srgbClr val="0070C0"/>
                  </a:solidFill>
                </a:rPr>
                <a:t>1</a:t>
              </a:r>
              <a:endParaRPr lang="ru-RU" sz="1400" dirty="0">
                <a:solidFill>
                  <a:srgbClr val="0070C0"/>
                </a:solidFill>
              </a:endParaRPr>
            </a:p>
          </p:txBody>
        </p:sp>
        <p:cxnSp>
          <p:nvCxnSpPr>
            <p:cNvPr id="104" name="Прямая соединительная линия 103"/>
            <p:cNvCxnSpPr/>
            <p:nvPr/>
          </p:nvCxnSpPr>
          <p:spPr>
            <a:xfrm flipV="1">
              <a:off x="3786182" y="3929066"/>
              <a:ext cx="928694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Скругленный прямоугольник 106"/>
            <p:cNvSpPr/>
            <p:nvPr/>
          </p:nvSpPr>
          <p:spPr>
            <a:xfrm>
              <a:off x="3143240" y="4357694"/>
              <a:ext cx="1285884" cy="785818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Скругленный прямоугольник 107"/>
            <p:cNvSpPr/>
            <p:nvPr/>
          </p:nvSpPr>
          <p:spPr>
            <a:xfrm>
              <a:off x="3143240" y="4786322"/>
              <a:ext cx="1285884" cy="714380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2571736" y="4786322"/>
              <a:ext cx="1143008" cy="714380"/>
            </a:xfrm>
            <a:prstGeom prst="round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2571736" y="4357694"/>
              <a:ext cx="1143008" cy="785818"/>
            </a:xfrm>
            <a:prstGeom prst="round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2000232" y="4000504"/>
              <a:ext cx="500066" cy="357190"/>
            </a:xfrm>
            <a:prstGeom prst="round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2000232" y="4786322"/>
              <a:ext cx="500066" cy="357190"/>
            </a:xfrm>
            <a:prstGeom prst="round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714876" y="5000636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accent6">
                      <a:lumMod val="75000"/>
                    </a:schemeClr>
                  </a:solidFill>
                </a:rPr>
                <a:t>z</a:t>
              </a:r>
              <a:r>
                <a:rPr lang="en-GB" sz="1400" dirty="0" smtClean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ru-RU" sz="1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4714876" y="4071942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C00000"/>
                  </a:solidFill>
                </a:rPr>
                <a:t>z</a:t>
              </a:r>
              <a:r>
                <a:rPr lang="en-GB" sz="1400" dirty="0" smtClean="0">
                  <a:solidFill>
                    <a:srgbClr val="C00000"/>
                  </a:solidFill>
                </a:rPr>
                <a:t>2</a:t>
              </a:r>
              <a:endParaRPr lang="ru-RU" sz="1400" dirty="0">
                <a:solidFill>
                  <a:srgbClr val="C00000"/>
                </a:solidFill>
              </a:endParaRPr>
            </a:p>
          </p:txBody>
        </p:sp>
        <p:cxnSp>
          <p:nvCxnSpPr>
            <p:cNvPr id="116" name="Прямая соединительная линия 115"/>
            <p:cNvCxnSpPr>
              <a:endCxn id="114" idx="1"/>
            </p:cNvCxnSpPr>
            <p:nvPr/>
          </p:nvCxnSpPr>
          <p:spPr>
            <a:xfrm rot="5400000" flipH="1" flipV="1">
              <a:off x="4414300" y="4271432"/>
              <a:ext cx="315400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Прямая соединительная линия 116"/>
            <p:cNvCxnSpPr/>
            <p:nvPr/>
          </p:nvCxnSpPr>
          <p:spPr>
            <a:xfrm flipV="1">
              <a:off x="4429124" y="5143512"/>
              <a:ext cx="357190" cy="2143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/>
            <p:cNvSpPr txBox="1"/>
            <p:nvPr/>
          </p:nvSpPr>
          <p:spPr>
            <a:xfrm>
              <a:off x="2071670" y="5500702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FFFF00"/>
                  </a:solidFill>
                </a:rPr>
                <a:t>z</a:t>
              </a:r>
              <a:r>
                <a:rPr lang="en-GB" sz="1400" dirty="0" smtClean="0">
                  <a:solidFill>
                    <a:srgbClr val="FFFF00"/>
                  </a:solidFill>
                </a:rPr>
                <a:t>4</a:t>
              </a:r>
              <a:endParaRPr lang="ru-RU" sz="1400" dirty="0">
                <a:solidFill>
                  <a:srgbClr val="FFFF00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928926" y="5500702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accent3">
                      <a:lumMod val="75000"/>
                    </a:schemeClr>
                  </a:solidFill>
                </a:rPr>
                <a:t>z</a:t>
              </a:r>
              <a:r>
                <a:rPr lang="en-GB" sz="1400" dirty="0" smtClean="0">
                  <a:solidFill>
                    <a:schemeClr val="accent3">
                      <a:lumMod val="75000"/>
                    </a:schemeClr>
                  </a:solidFill>
                </a:rPr>
                <a:t>5</a:t>
              </a:r>
              <a:endParaRPr lang="ru-RU" sz="14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357290" y="5500702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accent6">
                      <a:lumMod val="75000"/>
                    </a:schemeClr>
                  </a:solidFill>
                </a:rPr>
                <a:t>z</a:t>
              </a:r>
              <a:r>
                <a:rPr lang="en-GB" sz="1400" dirty="0" smtClean="0">
                  <a:solidFill>
                    <a:schemeClr val="accent6">
                      <a:lumMod val="75000"/>
                    </a:schemeClr>
                  </a:solidFill>
                </a:rPr>
                <a:t>6</a:t>
              </a:r>
              <a:endParaRPr lang="ru-RU" sz="1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124" name="Прямая соединительная линия 123"/>
            <p:cNvCxnSpPr/>
            <p:nvPr/>
          </p:nvCxnSpPr>
          <p:spPr>
            <a:xfrm rot="5400000" flipH="1" flipV="1">
              <a:off x="2393141" y="3750471"/>
              <a:ext cx="500066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единительная линия 125"/>
            <p:cNvCxnSpPr/>
            <p:nvPr/>
          </p:nvCxnSpPr>
          <p:spPr>
            <a:xfrm rot="5400000">
              <a:off x="1500166" y="5072074"/>
              <a:ext cx="571504" cy="4286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/>
            <p:cNvCxnSpPr/>
            <p:nvPr/>
          </p:nvCxnSpPr>
          <p:spPr>
            <a:xfrm rot="5400000">
              <a:off x="2143108" y="5143512"/>
              <a:ext cx="500066" cy="3571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единительная линия 131"/>
            <p:cNvCxnSpPr>
              <a:endCxn id="121" idx="1"/>
            </p:cNvCxnSpPr>
            <p:nvPr/>
          </p:nvCxnSpPr>
          <p:spPr>
            <a:xfrm>
              <a:off x="2714612" y="5500702"/>
              <a:ext cx="214314" cy="184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TextBox 134"/>
          <p:cNvSpPr txBox="1"/>
          <p:nvPr/>
        </p:nvSpPr>
        <p:spPr>
          <a:xfrm>
            <a:off x="5143504" y="3071810"/>
            <a:ext cx="37862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 smtClean="0"/>
              <a:t>Выписываем Е→ «1» (из табл. истинности)</a:t>
            </a:r>
          </a:p>
          <a:p>
            <a:pPr marL="342900" indent="-342900" algn="just">
              <a:buAutoNum type="arabicPeriod"/>
            </a:pPr>
            <a:r>
              <a:rPr lang="ru-RU" dirty="0" smtClean="0"/>
              <a:t>Накрываем области («0» не должны попадать в область). Кроме того, области могут пересекаться.</a:t>
            </a:r>
          </a:p>
          <a:p>
            <a:pPr marL="342900" indent="-342900" algn="just">
              <a:buAutoNum type="arabicPeriod"/>
            </a:pPr>
            <a:r>
              <a:rPr lang="en-GB" dirty="0" smtClean="0"/>
              <a:t>z</a:t>
            </a:r>
            <a:r>
              <a:rPr lang="en-GB" sz="1400" dirty="0" smtClean="0"/>
              <a:t>7</a:t>
            </a:r>
            <a:r>
              <a:rPr lang="en-GB" dirty="0" smtClean="0"/>
              <a:t> – </a:t>
            </a:r>
            <a:r>
              <a:rPr lang="kk-KZ" dirty="0" smtClean="0"/>
              <a:t>без соседей, отдельностоящая</a:t>
            </a:r>
            <a:endParaRPr lang="ru-RU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00034" y="416462"/>
            <a:ext cx="4510812" cy="2226720"/>
            <a:chOff x="571472" y="3643314"/>
            <a:chExt cx="4510812" cy="2226720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571472" y="400050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643042" y="370261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sz="1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57290" y="370261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28662" y="371475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1472" y="371475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0</a:t>
              </a:r>
              <a:endParaRPr lang="ru-RU" sz="1400" dirty="0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 rot="16200000" flipH="1">
              <a:off x="1035819" y="3679033"/>
              <a:ext cx="357190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571472" y="435769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571472" y="4786322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71472" y="5143512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42910" y="400050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910" y="442913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42910" y="478632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42910" y="514351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71472" y="5500702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1072332" y="4571214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1642248" y="4571214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2286778" y="4571214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2858282" y="4571214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000232" y="3702610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643174" y="371475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14678" y="371475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51722" y="3702610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3501224" y="4571214"/>
              <a:ext cx="18573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357554" y="51435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714612" y="51435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14612" y="47863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14612" y="44291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43108" y="47863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43108" y="40005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357554" y="47863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357554" y="40005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357554" y="44291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000496" y="51435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000496" y="47863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002196" y="44291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43108" y="44291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43108" y="51435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714612" y="40005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000496" y="40005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3214678" y="4000504"/>
              <a:ext cx="571504" cy="150019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14876" y="3714752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0070C0"/>
                  </a:solidFill>
                </a:rPr>
                <a:t>z</a:t>
              </a:r>
              <a:r>
                <a:rPr lang="en-GB" sz="1400" dirty="0" smtClean="0">
                  <a:solidFill>
                    <a:srgbClr val="0070C0"/>
                  </a:solidFill>
                </a:rPr>
                <a:t>1</a:t>
              </a:r>
              <a:endParaRPr lang="ru-RU" sz="1400" dirty="0">
                <a:solidFill>
                  <a:srgbClr val="0070C0"/>
                </a:solidFill>
              </a:endParaRPr>
            </a:p>
          </p:txBody>
        </p:sp>
        <p:cxnSp>
          <p:nvCxnSpPr>
            <p:cNvPr id="46" name="Прямая соединительная линия 45"/>
            <p:cNvCxnSpPr/>
            <p:nvPr/>
          </p:nvCxnSpPr>
          <p:spPr>
            <a:xfrm flipV="1">
              <a:off x="3786182" y="3929066"/>
              <a:ext cx="928694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Скругленный прямоугольник 46"/>
            <p:cNvSpPr/>
            <p:nvPr/>
          </p:nvSpPr>
          <p:spPr>
            <a:xfrm>
              <a:off x="3143240" y="4357694"/>
              <a:ext cx="1285884" cy="785818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>
            <a:xfrm>
              <a:off x="3143240" y="4786322"/>
              <a:ext cx="1285884" cy="714380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2571736" y="4786322"/>
              <a:ext cx="1143008" cy="714380"/>
            </a:xfrm>
            <a:prstGeom prst="round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Скругленный прямоугольник 49"/>
            <p:cNvSpPr/>
            <p:nvPr/>
          </p:nvSpPr>
          <p:spPr>
            <a:xfrm>
              <a:off x="2571736" y="4357694"/>
              <a:ext cx="1143008" cy="785818"/>
            </a:xfrm>
            <a:prstGeom prst="round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>
            <a:xfrm>
              <a:off x="2000232" y="4000504"/>
              <a:ext cx="500066" cy="357190"/>
            </a:xfrm>
            <a:prstGeom prst="round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>
            <a:xfrm>
              <a:off x="2000232" y="4786322"/>
              <a:ext cx="500066" cy="357190"/>
            </a:xfrm>
            <a:prstGeom prst="round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714876" y="5000636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accent6">
                      <a:lumMod val="75000"/>
                    </a:schemeClr>
                  </a:solidFill>
                </a:rPr>
                <a:t>z</a:t>
              </a:r>
              <a:r>
                <a:rPr lang="en-GB" sz="1400" dirty="0" smtClean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ru-RU" sz="1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714876" y="4071942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C00000"/>
                  </a:solidFill>
                </a:rPr>
                <a:t>z</a:t>
              </a:r>
              <a:r>
                <a:rPr lang="en-GB" sz="1400" dirty="0" smtClean="0">
                  <a:solidFill>
                    <a:srgbClr val="C00000"/>
                  </a:solidFill>
                </a:rPr>
                <a:t>2</a:t>
              </a:r>
              <a:endParaRPr lang="ru-RU" sz="1400" dirty="0">
                <a:solidFill>
                  <a:srgbClr val="C00000"/>
                </a:solidFill>
              </a:endParaRPr>
            </a:p>
          </p:txBody>
        </p:sp>
        <p:cxnSp>
          <p:nvCxnSpPr>
            <p:cNvPr id="55" name="Прямая соединительная линия 54"/>
            <p:cNvCxnSpPr>
              <a:endCxn id="54" idx="1"/>
            </p:cNvCxnSpPr>
            <p:nvPr/>
          </p:nvCxnSpPr>
          <p:spPr>
            <a:xfrm rot="5400000" flipH="1" flipV="1">
              <a:off x="4414300" y="4271432"/>
              <a:ext cx="315400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flipV="1">
              <a:off x="4429124" y="5143512"/>
              <a:ext cx="357190" cy="2143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2071670" y="5500702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FFFF00"/>
                  </a:solidFill>
                </a:rPr>
                <a:t>z</a:t>
              </a:r>
              <a:r>
                <a:rPr lang="en-GB" sz="1400" dirty="0" smtClean="0">
                  <a:solidFill>
                    <a:srgbClr val="FFFF00"/>
                  </a:solidFill>
                </a:rPr>
                <a:t>4</a:t>
              </a:r>
              <a:endParaRPr lang="ru-RU" sz="1400" dirty="0">
                <a:solidFill>
                  <a:srgbClr val="FFFF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928926" y="5500702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accent3">
                      <a:lumMod val="75000"/>
                    </a:schemeClr>
                  </a:solidFill>
                </a:rPr>
                <a:t>z</a:t>
              </a:r>
              <a:r>
                <a:rPr lang="en-GB" sz="1400" dirty="0" smtClean="0">
                  <a:solidFill>
                    <a:schemeClr val="accent3">
                      <a:lumMod val="75000"/>
                    </a:schemeClr>
                  </a:solidFill>
                </a:rPr>
                <a:t>5</a:t>
              </a:r>
              <a:endParaRPr lang="ru-RU" sz="14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357290" y="5500702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accent6">
                      <a:lumMod val="75000"/>
                    </a:schemeClr>
                  </a:solidFill>
                </a:rPr>
                <a:t>z</a:t>
              </a:r>
              <a:r>
                <a:rPr lang="en-GB" sz="1400" dirty="0" smtClean="0">
                  <a:solidFill>
                    <a:schemeClr val="accent6">
                      <a:lumMod val="75000"/>
                    </a:schemeClr>
                  </a:solidFill>
                </a:rPr>
                <a:t>6</a:t>
              </a:r>
              <a:endParaRPr lang="ru-RU" sz="1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60" name="Прямая соединительная линия 59"/>
            <p:cNvCxnSpPr/>
            <p:nvPr/>
          </p:nvCxnSpPr>
          <p:spPr>
            <a:xfrm rot="5400000" flipH="1" flipV="1">
              <a:off x="2393141" y="3750471"/>
              <a:ext cx="500066" cy="285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 rot="5400000">
              <a:off x="1500166" y="5072074"/>
              <a:ext cx="571504" cy="4286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rot="5400000">
              <a:off x="2143108" y="5143512"/>
              <a:ext cx="500066" cy="3571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>
              <a:endCxn id="58" idx="1"/>
            </p:cNvCxnSpPr>
            <p:nvPr/>
          </p:nvCxnSpPr>
          <p:spPr>
            <a:xfrm>
              <a:off x="2714612" y="5500702"/>
              <a:ext cx="214314" cy="184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5572132" y="428604"/>
            <a:ext cx="2611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Е=</a:t>
            </a:r>
            <a:r>
              <a:rPr lang="en-GB" dirty="0" smtClean="0"/>
              <a:t>z1</a:t>
            </a:r>
            <a:r>
              <a:rPr lang="en-US" dirty="0" smtClean="0"/>
              <a:t>˅z2˅z3˅z4˅z5˅z6˅z7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428596" y="2643182"/>
            <a:ext cx="797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z1 </a:t>
            </a:r>
            <a:r>
              <a:rPr lang="ru-RU" dirty="0" smtClean="0"/>
              <a:t>: в диапазоне этой области Х</a:t>
            </a:r>
            <a:r>
              <a:rPr lang="ru-RU" sz="1400" dirty="0" smtClean="0"/>
              <a:t>0</a:t>
            </a:r>
            <a:r>
              <a:rPr lang="ru-RU" dirty="0" smtClean="0"/>
              <a:t>, Х</a:t>
            </a:r>
            <a:r>
              <a:rPr lang="ru-RU" sz="1400" dirty="0" smtClean="0"/>
              <a:t>1 –</a:t>
            </a:r>
            <a:r>
              <a:rPr lang="ru-RU" dirty="0" smtClean="0"/>
              <a:t> меняют значения, а Х</a:t>
            </a:r>
            <a:r>
              <a:rPr lang="ru-RU" sz="1400" dirty="0" smtClean="0"/>
              <a:t>2</a:t>
            </a:r>
            <a:r>
              <a:rPr lang="ru-RU" dirty="0" smtClean="0"/>
              <a:t> и Х</a:t>
            </a:r>
            <a:r>
              <a:rPr lang="ru-RU" sz="1400" dirty="0" smtClean="0"/>
              <a:t>3</a:t>
            </a:r>
            <a:r>
              <a:rPr lang="ru-RU" dirty="0" smtClean="0"/>
              <a:t> – не меняют.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857224" y="3000372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en-GB" sz="1400" dirty="0" smtClean="0"/>
              <a:t>1</a:t>
            </a:r>
            <a:r>
              <a:rPr lang="en-GB" dirty="0" smtClean="0"/>
              <a:t>=X</a:t>
            </a:r>
            <a:r>
              <a:rPr lang="en-GB" sz="1400" dirty="0" smtClean="0"/>
              <a:t>2</a:t>
            </a:r>
            <a:r>
              <a:rPr lang="en-GB" dirty="0" smtClean="0"/>
              <a:t>·X</a:t>
            </a:r>
            <a:r>
              <a:rPr lang="en-GB" sz="1400" dirty="0" smtClean="0"/>
              <a:t>3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857224" y="328612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en-GB" sz="1400" dirty="0" smtClean="0"/>
              <a:t>2</a:t>
            </a:r>
            <a:r>
              <a:rPr lang="en-GB" dirty="0" smtClean="0"/>
              <a:t>=X</a:t>
            </a:r>
            <a:r>
              <a:rPr lang="en-GB" sz="1400" dirty="0" smtClean="0"/>
              <a:t>1</a:t>
            </a:r>
            <a:r>
              <a:rPr lang="en-GB" dirty="0" smtClean="0"/>
              <a:t>·X</a:t>
            </a:r>
            <a:r>
              <a:rPr lang="en-GB" sz="1400" dirty="0" smtClean="0"/>
              <a:t>2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2071670" y="3000372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en-GB" sz="1400" dirty="0" smtClean="0"/>
              <a:t>3</a:t>
            </a:r>
            <a:r>
              <a:rPr lang="en-GB" dirty="0" smtClean="0"/>
              <a:t>=X</a:t>
            </a:r>
            <a:r>
              <a:rPr lang="en-GB" sz="1400" dirty="0" smtClean="0"/>
              <a:t>0</a:t>
            </a:r>
            <a:r>
              <a:rPr lang="en-GB" dirty="0" smtClean="0"/>
              <a:t>·X</a:t>
            </a:r>
            <a:r>
              <a:rPr lang="en-GB" sz="1400" dirty="0" smtClean="0"/>
              <a:t>2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2071670" y="328612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en-GB" sz="1400" dirty="0" smtClean="0"/>
              <a:t>4</a:t>
            </a:r>
            <a:r>
              <a:rPr lang="en-GB" dirty="0" smtClean="0"/>
              <a:t>=X</a:t>
            </a:r>
            <a:r>
              <a:rPr lang="en-GB" sz="1400" dirty="0" smtClean="0"/>
              <a:t>1</a:t>
            </a:r>
            <a:r>
              <a:rPr lang="en-GB" dirty="0" smtClean="0"/>
              <a:t>·X</a:t>
            </a:r>
            <a:r>
              <a:rPr lang="en-GB" sz="1400" dirty="0" smtClean="0"/>
              <a:t>3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3286116" y="3000372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en-GB" sz="1400" dirty="0" smtClean="0"/>
              <a:t>5</a:t>
            </a:r>
            <a:r>
              <a:rPr lang="en-GB" dirty="0" smtClean="0"/>
              <a:t>=X</a:t>
            </a:r>
            <a:r>
              <a:rPr lang="en-GB" sz="1400" dirty="0" smtClean="0"/>
              <a:t>0</a:t>
            </a:r>
            <a:r>
              <a:rPr lang="en-GB" dirty="0" smtClean="0"/>
              <a:t>·X</a:t>
            </a:r>
            <a:r>
              <a:rPr lang="en-GB" sz="1400" dirty="0" smtClean="0"/>
              <a:t>3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3286116" y="328612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en-GB" sz="1400" dirty="0" smtClean="0"/>
              <a:t>6</a:t>
            </a:r>
            <a:r>
              <a:rPr lang="en-GB" dirty="0" smtClean="0"/>
              <a:t>=X</a:t>
            </a:r>
            <a:r>
              <a:rPr lang="en-GB" sz="1400" dirty="0" smtClean="0"/>
              <a:t>0</a:t>
            </a:r>
            <a:r>
              <a:rPr lang="en-GB" dirty="0" smtClean="0"/>
              <a:t>·X</a:t>
            </a:r>
            <a:r>
              <a:rPr lang="en-GB" sz="1400" dirty="0" smtClean="0"/>
              <a:t>1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4572000" y="3143248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en-GB" sz="1400" dirty="0" smtClean="0"/>
              <a:t>7</a:t>
            </a:r>
            <a:r>
              <a:rPr lang="en-GB" dirty="0" smtClean="0"/>
              <a:t>=X</a:t>
            </a:r>
            <a:r>
              <a:rPr lang="en-GB" sz="1400" dirty="0" smtClean="0"/>
              <a:t>0</a:t>
            </a:r>
            <a:r>
              <a:rPr lang="en-GB" dirty="0" smtClean="0"/>
              <a:t>·X</a:t>
            </a:r>
            <a:r>
              <a:rPr lang="en-GB" sz="1400" dirty="0" smtClean="0"/>
              <a:t>1·</a:t>
            </a:r>
            <a:r>
              <a:rPr lang="en-GB" dirty="0" smtClean="0"/>
              <a:t>X</a:t>
            </a:r>
            <a:r>
              <a:rPr lang="en-GB" sz="1400" dirty="0" smtClean="0"/>
              <a:t>2·</a:t>
            </a:r>
            <a:r>
              <a:rPr lang="en-GB" dirty="0" smtClean="0"/>
              <a:t>X</a:t>
            </a:r>
            <a:r>
              <a:rPr lang="en-GB" sz="1400" dirty="0" smtClean="0"/>
              <a:t>3</a:t>
            </a:r>
            <a:endParaRPr lang="ru-RU" dirty="0"/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5786446" y="321468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5500694" y="321468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5214942" y="321468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4929190" y="321468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785786" y="3786190"/>
            <a:ext cx="4538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E=X</a:t>
            </a:r>
            <a:r>
              <a:rPr lang="en-GB" sz="1400" dirty="0" smtClean="0"/>
              <a:t>2</a:t>
            </a:r>
            <a:r>
              <a:rPr lang="en-GB" dirty="0" smtClean="0"/>
              <a:t>X</a:t>
            </a:r>
            <a:r>
              <a:rPr lang="en-GB" sz="1400" dirty="0" smtClean="0"/>
              <a:t>3</a:t>
            </a:r>
            <a:r>
              <a:rPr lang="en-GB" dirty="0" smtClean="0"/>
              <a:t>˅X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2</a:t>
            </a:r>
            <a:r>
              <a:rPr lang="en-GB" dirty="0" smtClean="0"/>
              <a:t>˅X</a:t>
            </a:r>
            <a:r>
              <a:rPr lang="en-GB" sz="1400" dirty="0" smtClean="0"/>
              <a:t>0</a:t>
            </a:r>
            <a:r>
              <a:rPr lang="en-GB" dirty="0" smtClean="0"/>
              <a:t>X</a:t>
            </a:r>
            <a:r>
              <a:rPr lang="en-GB" sz="1400" dirty="0" smtClean="0"/>
              <a:t>2</a:t>
            </a:r>
            <a:r>
              <a:rPr lang="en-GB" dirty="0" smtClean="0"/>
              <a:t>˅X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3</a:t>
            </a:r>
            <a:r>
              <a:rPr lang="en-GB" dirty="0" smtClean="0"/>
              <a:t>˅X</a:t>
            </a:r>
            <a:r>
              <a:rPr lang="en-GB" sz="1400" dirty="0" smtClean="0"/>
              <a:t>0</a:t>
            </a:r>
            <a:r>
              <a:rPr lang="en-GB" dirty="0" smtClean="0"/>
              <a:t>X</a:t>
            </a:r>
            <a:r>
              <a:rPr lang="en-GB" sz="1400" dirty="0" smtClean="0"/>
              <a:t>3</a:t>
            </a:r>
            <a:r>
              <a:rPr lang="en-GB" dirty="0" smtClean="0"/>
              <a:t>˅X</a:t>
            </a:r>
            <a:r>
              <a:rPr lang="en-GB" sz="1400" dirty="0" smtClean="0"/>
              <a:t>0</a:t>
            </a:r>
            <a:r>
              <a:rPr lang="en-GB" dirty="0" smtClean="0"/>
              <a:t>X</a:t>
            </a:r>
            <a:r>
              <a:rPr lang="en-GB" sz="1400" dirty="0" smtClean="0"/>
              <a:t>1</a:t>
            </a:r>
            <a:r>
              <a:rPr lang="en-GB" dirty="0" smtClean="0"/>
              <a:t>˅X</a:t>
            </a:r>
            <a:r>
              <a:rPr lang="en-GB" sz="1400" dirty="0" smtClean="0"/>
              <a:t>0</a:t>
            </a:r>
            <a:r>
              <a:rPr lang="en-GB" dirty="0" smtClean="0"/>
              <a:t>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2</a:t>
            </a:r>
            <a:r>
              <a:rPr lang="en-GB" dirty="0" smtClean="0"/>
              <a:t>X</a:t>
            </a:r>
            <a:r>
              <a:rPr lang="en-GB" sz="1400" dirty="0" smtClean="0"/>
              <a:t>3</a:t>
            </a:r>
            <a:endParaRPr lang="ru-RU" sz="1400" dirty="0"/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>
            <a:off x="5000628" y="3857628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4786314" y="3857628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4572000" y="3857628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4357686" y="3857628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4534172" y="714356"/>
            <a:ext cx="4538422" cy="369332"/>
            <a:chOff x="1105148" y="428604"/>
            <a:chExt cx="4538422" cy="369332"/>
          </a:xfrm>
        </p:grpSpPr>
        <p:sp>
          <p:nvSpPr>
            <p:cNvPr id="4" name="TextBox 3"/>
            <p:cNvSpPr txBox="1"/>
            <p:nvPr/>
          </p:nvSpPr>
          <p:spPr>
            <a:xfrm>
              <a:off x="1105148" y="428604"/>
              <a:ext cx="45384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E=X</a:t>
              </a:r>
              <a:r>
                <a:rPr lang="en-GB" sz="1400" dirty="0" smtClean="0"/>
                <a:t>2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en-GB" dirty="0" smtClean="0"/>
                <a:t>˅X</a:t>
              </a:r>
              <a:r>
                <a:rPr lang="en-GB" sz="1400" dirty="0" smtClean="0"/>
                <a:t>1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en-GB" dirty="0" smtClean="0"/>
                <a:t>˅X</a:t>
              </a:r>
              <a:r>
                <a:rPr lang="en-GB" sz="1400" dirty="0" smtClean="0"/>
                <a:t>0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en-GB" dirty="0" smtClean="0"/>
                <a:t>˅X</a:t>
              </a:r>
              <a:r>
                <a:rPr lang="en-GB" sz="1400" dirty="0" smtClean="0"/>
                <a:t>1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en-GB" dirty="0" smtClean="0"/>
                <a:t>˅X</a:t>
              </a:r>
              <a:r>
                <a:rPr lang="en-GB" sz="1400" dirty="0" smtClean="0"/>
                <a:t>0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en-GB" dirty="0" smtClean="0"/>
                <a:t>˅X</a:t>
              </a:r>
              <a:r>
                <a:rPr lang="en-GB" sz="1400" dirty="0" smtClean="0"/>
                <a:t>0</a:t>
              </a:r>
              <a:r>
                <a:rPr lang="en-GB" dirty="0" smtClean="0"/>
                <a:t>X</a:t>
              </a:r>
              <a:r>
                <a:rPr lang="en-GB" sz="1400" dirty="0" smtClean="0"/>
                <a:t>1</a:t>
              </a:r>
              <a:r>
                <a:rPr lang="en-GB" dirty="0" smtClean="0"/>
                <a:t>˅X</a:t>
              </a:r>
              <a:r>
                <a:rPr lang="en-GB" sz="1400" dirty="0" smtClean="0"/>
                <a:t>0</a:t>
              </a:r>
              <a:r>
                <a:rPr lang="en-GB" dirty="0" smtClean="0"/>
                <a:t>X</a:t>
              </a:r>
              <a:r>
                <a:rPr lang="en-GB" sz="1400" dirty="0" smtClean="0"/>
                <a:t>1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endParaRPr lang="ru-RU" sz="1400" dirty="0"/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>
              <a:off x="4714876" y="500042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5357818" y="500042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5143504" y="500042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4929190" y="500042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71472" y="500042"/>
            <a:ext cx="2759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Полная схема шифратора</a:t>
            </a:r>
            <a:r>
              <a:rPr lang="ru-RU" dirty="0" smtClean="0"/>
              <a:t>:</a:t>
            </a:r>
            <a:endParaRPr lang="ru-RU" dirty="0"/>
          </a:p>
        </p:txBody>
      </p:sp>
      <p:grpSp>
        <p:nvGrpSpPr>
          <p:cNvPr id="47" name="Группа 46"/>
          <p:cNvGrpSpPr/>
          <p:nvPr/>
        </p:nvGrpSpPr>
        <p:grpSpPr>
          <a:xfrm>
            <a:off x="4646181" y="357166"/>
            <a:ext cx="997389" cy="369332"/>
            <a:chOff x="5857884" y="1714488"/>
            <a:chExt cx="997389" cy="369332"/>
          </a:xfrm>
        </p:grpSpPr>
        <p:sp>
          <p:nvSpPr>
            <p:cNvPr id="48" name="TextBox 47"/>
            <p:cNvSpPr txBox="1"/>
            <p:nvPr/>
          </p:nvSpPr>
          <p:spPr>
            <a:xfrm>
              <a:off x="5857884" y="1714488"/>
              <a:ext cx="9973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r>
                <a:rPr lang="en-GB" sz="1400" dirty="0" smtClean="0"/>
                <a:t>0</a:t>
              </a:r>
              <a:r>
                <a:rPr lang="en-GB" dirty="0" smtClean="0"/>
                <a:t>=X</a:t>
              </a:r>
              <a:r>
                <a:rPr lang="en-GB" sz="1400" dirty="0" smtClean="0"/>
                <a:t>0·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endParaRPr lang="ru-RU" sz="1400" dirty="0"/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>
              <a:off x="6143636" y="1785926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6500826" y="1785926"/>
              <a:ext cx="28575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/>
          <p:cNvSpPr txBox="1"/>
          <p:nvPr/>
        </p:nvSpPr>
        <p:spPr>
          <a:xfrm>
            <a:off x="5786889" y="357166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Y</a:t>
            </a:r>
            <a:r>
              <a:rPr lang="en-GB" sz="1400" dirty="0" smtClean="0"/>
              <a:t>1</a:t>
            </a:r>
            <a:r>
              <a:rPr lang="en-GB" dirty="0" smtClean="0"/>
              <a:t>=X</a:t>
            </a:r>
            <a:r>
              <a:rPr lang="en-GB" sz="1400" dirty="0" smtClean="0"/>
              <a:t>2</a:t>
            </a:r>
            <a:r>
              <a:rPr lang="en-GB" dirty="0" smtClean="0"/>
              <a:t>˅X</a:t>
            </a:r>
            <a:r>
              <a:rPr lang="en-GB" sz="1400" dirty="0" smtClean="0"/>
              <a:t>3</a:t>
            </a:r>
            <a:endParaRPr lang="ru-RU" sz="1400" dirty="0"/>
          </a:p>
        </p:txBody>
      </p:sp>
      <p:grpSp>
        <p:nvGrpSpPr>
          <p:cNvPr id="143" name="Группа 142"/>
          <p:cNvGrpSpPr/>
          <p:nvPr/>
        </p:nvGrpSpPr>
        <p:grpSpPr>
          <a:xfrm>
            <a:off x="285720" y="785794"/>
            <a:ext cx="4940346" cy="5787272"/>
            <a:chOff x="285720" y="785794"/>
            <a:chExt cx="4940346" cy="578727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-2214610" y="3857628"/>
              <a:ext cx="54292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-1928064" y="3856834"/>
              <a:ext cx="54292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-1642312" y="3856834"/>
              <a:ext cx="54292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-1356560" y="3856834"/>
              <a:ext cx="54292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Группа 38"/>
            <p:cNvGrpSpPr/>
            <p:nvPr/>
          </p:nvGrpSpPr>
          <p:grpSpPr>
            <a:xfrm>
              <a:off x="2714612" y="1285860"/>
              <a:ext cx="500066" cy="5072098"/>
              <a:chOff x="2714612" y="1000108"/>
              <a:chExt cx="500066" cy="5072098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2714612" y="1000108"/>
                <a:ext cx="500066" cy="42862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714612" y="1500174"/>
                <a:ext cx="500066" cy="42862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714612" y="2500306"/>
                <a:ext cx="500066" cy="42862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714612" y="2000240"/>
                <a:ext cx="500066" cy="42862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2714612" y="3000372"/>
                <a:ext cx="500066" cy="42862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714612" y="3500438"/>
                <a:ext cx="500066" cy="42862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2714612" y="4000504"/>
                <a:ext cx="500066" cy="42862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2714612" y="5000636"/>
                <a:ext cx="500066" cy="107157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2714612" y="4500570"/>
                <a:ext cx="500066" cy="42862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714612" y="1000108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714612" y="4500570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714612" y="5000636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714612" y="4000504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714612" y="3500438"/>
                <a:ext cx="341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714612" y="3000372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714612" y="2500306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2714612" y="1988098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&amp;</a:t>
                </a:r>
                <a:endParaRPr lang="ru-RU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714612" y="150017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</a:t>
                </a:r>
                <a:endParaRPr lang="ru-RU" dirty="0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928662" y="7857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endParaRPr lang="ru-RU" sz="14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42910" y="7857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1</a:t>
              </a:r>
              <a:endParaRPr lang="ru-RU" sz="14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5720" y="7857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0</a:t>
              </a:r>
              <a:endParaRPr lang="ru-RU" sz="14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214414" y="7857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endParaRPr lang="ru-RU" sz="1400" dirty="0"/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>
              <a:off x="500034" y="1355710"/>
              <a:ext cx="221457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1071538" y="1488032"/>
              <a:ext cx="1643074" cy="12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3214678" y="1500174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3214678" y="2000240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>
              <a:off x="3214678" y="2500306"/>
              <a:ext cx="7143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>
              <a:off x="3214678" y="3000372"/>
              <a:ext cx="7143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>
              <a:off x="3214678" y="3500438"/>
              <a:ext cx="7143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>
              <a:off x="3214678" y="4000504"/>
              <a:ext cx="7143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3214678" y="4500570"/>
              <a:ext cx="7143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3214678" y="5000636"/>
              <a:ext cx="7143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3214678" y="5643578"/>
              <a:ext cx="71438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Прямоугольник 61"/>
            <p:cNvSpPr/>
            <p:nvPr/>
          </p:nvSpPr>
          <p:spPr>
            <a:xfrm>
              <a:off x="3929058" y="2285992"/>
              <a:ext cx="642942" cy="40719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929058" y="228599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571868" y="1285860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</a:t>
              </a:r>
              <a:r>
                <a:rPr lang="en-US" sz="1400" dirty="0" smtClean="0"/>
                <a:t>0</a:t>
              </a:r>
              <a:endParaRPr lang="ru-RU" sz="14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571868" y="185736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</a:t>
              </a:r>
              <a:r>
                <a:rPr lang="en-US" sz="1400" dirty="0" smtClean="0"/>
                <a:t>1</a:t>
              </a:r>
              <a:endParaRPr lang="ru-RU" sz="1400" dirty="0"/>
            </a:p>
          </p:txBody>
        </p:sp>
        <p:cxnSp>
          <p:nvCxnSpPr>
            <p:cNvPr id="74" name="Прямая соединительная линия 73"/>
            <p:cNvCxnSpPr/>
            <p:nvPr/>
          </p:nvCxnSpPr>
          <p:spPr>
            <a:xfrm>
              <a:off x="4572000" y="4286256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4929190" y="414338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</a:t>
              </a:r>
              <a:endParaRPr lang="ru-RU" dirty="0"/>
            </a:p>
          </p:txBody>
        </p:sp>
        <p:sp>
          <p:nvSpPr>
            <p:cNvPr id="77" name="Овал 76"/>
            <p:cNvSpPr/>
            <p:nvPr/>
          </p:nvSpPr>
          <p:spPr>
            <a:xfrm flipV="1">
              <a:off x="2714612" y="1500174"/>
              <a:ext cx="71438" cy="714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2714612" y="1357298"/>
              <a:ext cx="71438" cy="714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2" name="Прямая соединительная линия 91"/>
            <p:cNvCxnSpPr/>
            <p:nvPr/>
          </p:nvCxnSpPr>
          <p:spPr>
            <a:xfrm>
              <a:off x="1071538" y="1857364"/>
              <a:ext cx="164307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/>
            <p:cNvCxnSpPr>
              <a:endCxn id="35" idx="1"/>
            </p:cNvCxnSpPr>
            <p:nvPr/>
          </p:nvCxnSpPr>
          <p:spPr>
            <a:xfrm flipV="1">
              <a:off x="1357290" y="1970592"/>
              <a:ext cx="1357322" cy="296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1071538" y="2428868"/>
              <a:ext cx="164307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>
              <a:off x="1357290" y="2571744"/>
              <a:ext cx="135732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>
              <a:off x="785786" y="2857496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1071538" y="3000372"/>
              <a:ext cx="164307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>
              <a:off x="500034" y="3357562"/>
              <a:ext cx="2214578" cy="417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>
              <a:off x="1071538" y="3500438"/>
              <a:ext cx="164307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/>
            <p:nvPr/>
          </p:nvCxnSpPr>
          <p:spPr>
            <a:xfrm>
              <a:off x="785786" y="3929066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/>
            <p:cNvCxnSpPr/>
            <p:nvPr/>
          </p:nvCxnSpPr>
          <p:spPr>
            <a:xfrm>
              <a:off x="1357290" y="4071942"/>
              <a:ext cx="135732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/>
            <p:cNvCxnSpPr/>
            <p:nvPr/>
          </p:nvCxnSpPr>
          <p:spPr>
            <a:xfrm>
              <a:off x="500034" y="4429132"/>
              <a:ext cx="221457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Прямая соединительная линия 124"/>
            <p:cNvCxnSpPr/>
            <p:nvPr/>
          </p:nvCxnSpPr>
          <p:spPr>
            <a:xfrm>
              <a:off x="1357290" y="4572008"/>
              <a:ext cx="135732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/>
            <p:cNvCxnSpPr/>
            <p:nvPr/>
          </p:nvCxnSpPr>
          <p:spPr>
            <a:xfrm>
              <a:off x="500034" y="4929198"/>
              <a:ext cx="221457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/>
            <p:cNvCxnSpPr/>
            <p:nvPr/>
          </p:nvCxnSpPr>
          <p:spPr>
            <a:xfrm>
              <a:off x="785786" y="5072074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единительная линия 130"/>
            <p:cNvCxnSpPr/>
            <p:nvPr/>
          </p:nvCxnSpPr>
          <p:spPr>
            <a:xfrm>
              <a:off x="500034" y="5429264"/>
              <a:ext cx="221457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единительная линия 132"/>
            <p:cNvCxnSpPr/>
            <p:nvPr/>
          </p:nvCxnSpPr>
          <p:spPr>
            <a:xfrm>
              <a:off x="785786" y="5572140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/>
            <p:cNvCxnSpPr/>
            <p:nvPr/>
          </p:nvCxnSpPr>
          <p:spPr>
            <a:xfrm>
              <a:off x="1071538" y="5715016"/>
              <a:ext cx="164307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>
              <a:off x="1357290" y="5857892"/>
              <a:ext cx="1357322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Овал 137"/>
            <p:cNvSpPr/>
            <p:nvPr/>
          </p:nvSpPr>
          <p:spPr>
            <a:xfrm>
              <a:off x="2714612" y="5786454"/>
              <a:ext cx="71438" cy="714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Овал 138"/>
            <p:cNvSpPr/>
            <p:nvPr/>
          </p:nvSpPr>
          <p:spPr>
            <a:xfrm>
              <a:off x="2714612" y="5643578"/>
              <a:ext cx="71438" cy="714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Овал 139"/>
            <p:cNvSpPr/>
            <p:nvPr/>
          </p:nvSpPr>
          <p:spPr>
            <a:xfrm>
              <a:off x="2714612" y="5357826"/>
              <a:ext cx="71438" cy="714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Овал 140"/>
            <p:cNvSpPr/>
            <p:nvPr/>
          </p:nvSpPr>
          <p:spPr>
            <a:xfrm>
              <a:off x="2714612" y="5500702"/>
              <a:ext cx="71438" cy="714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5429256" y="1142984"/>
            <a:ext cx="23055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Обозначим входы</a:t>
            </a:r>
          </a:p>
          <a:p>
            <a:pPr marL="342900" indent="-342900">
              <a:buAutoNum type="arabicPeriod"/>
            </a:pPr>
            <a:r>
              <a:rPr lang="ru-RU" dirty="0" smtClean="0"/>
              <a:t>Выход </a:t>
            </a:r>
            <a:r>
              <a:rPr lang="en-GB" dirty="0" smtClean="0"/>
              <a:t>Y</a:t>
            </a:r>
            <a:r>
              <a:rPr lang="en-GB" sz="1400" dirty="0" smtClean="0"/>
              <a:t>0</a:t>
            </a:r>
            <a:r>
              <a:rPr lang="en-GB" dirty="0" smtClean="0"/>
              <a:t> – </a:t>
            </a:r>
            <a:r>
              <a:rPr lang="ru-RU" dirty="0" smtClean="0"/>
              <a:t>«И»</a:t>
            </a:r>
          </a:p>
          <a:p>
            <a:pPr marL="342900" indent="-342900">
              <a:buAutoNum type="arabicPeriod"/>
            </a:pPr>
            <a:r>
              <a:rPr lang="ru-RU" dirty="0" smtClean="0"/>
              <a:t>Выход </a:t>
            </a:r>
            <a:r>
              <a:rPr lang="en-GB" dirty="0" smtClean="0"/>
              <a:t>Y</a:t>
            </a:r>
            <a:r>
              <a:rPr lang="en-GB" sz="1400" dirty="0" smtClean="0"/>
              <a:t>1</a:t>
            </a:r>
            <a:r>
              <a:rPr lang="en-GB" dirty="0" smtClean="0"/>
              <a:t> – </a:t>
            </a:r>
            <a:r>
              <a:rPr lang="ru-RU" dirty="0" smtClean="0"/>
              <a:t>«ИЛИ»</a:t>
            </a:r>
          </a:p>
          <a:p>
            <a:pPr marL="342900" indent="-342900">
              <a:buAutoNum type="arabicPeriod"/>
            </a:pPr>
            <a:r>
              <a:rPr lang="ru-RU" dirty="0" smtClean="0"/>
              <a:t>Выход Е</a:t>
            </a:r>
            <a:endParaRPr lang="ru-RU" dirty="0"/>
          </a:p>
        </p:txBody>
      </p:sp>
      <p:sp>
        <p:nvSpPr>
          <p:cNvPr id="144" name="TextBox 143"/>
          <p:cNvSpPr txBox="1"/>
          <p:nvPr/>
        </p:nvSpPr>
        <p:spPr>
          <a:xfrm>
            <a:off x="5429256" y="2285992"/>
            <a:ext cx="35004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5. Т.о. мы имеем:</a:t>
            </a:r>
          </a:p>
          <a:p>
            <a:pPr algn="just"/>
            <a:r>
              <a:rPr lang="ru-RU" dirty="0" smtClean="0"/>
              <a:t>6 элементов «И» на 2-а входа</a:t>
            </a:r>
          </a:p>
          <a:p>
            <a:pPr algn="just"/>
            <a:r>
              <a:rPr lang="ru-RU" dirty="0" smtClean="0"/>
              <a:t>1 элемент на 4-е входа.</a:t>
            </a:r>
          </a:p>
          <a:p>
            <a:pPr algn="just"/>
            <a:r>
              <a:rPr lang="ru-RU" dirty="0" smtClean="0"/>
              <a:t>И все элементы «И» объединены операцией «ИЛИ»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42852"/>
            <a:ext cx="87154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Рассмотрим подробнее карты Карно. До этого момента мы рассматривали карты на 3-и переменные.</a:t>
            </a:r>
          </a:p>
          <a:p>
            <a:pPr algn="just"/>
            <a:r>
              <a:rPr lang="ru-RU" dirty="0" smtClean="0"/>
              <a:t>Вообще, метод Карно эффективен, если у нас переменных не более 6.</a:t>
            </a:r>
          </a:p>
          <a:p>
            <a:pPr algn="just"/>
            <a:r>
              <a:rPr lang="ru-RU" dirty="0" smtClean="0"/>
              <a:t>Рассмотрим несколько примеров для того, чтобы лучше понять свойства карт Карно (свойство замкнутости карт Карно).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1714488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Пример 1.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964381" y="2178835"/>
            <a:ext cx="357190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000894" y="3071016"/>
            <a:ext cx="1857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1570810" y="3071016"/>
            <a:ext cx="1857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2215340" y="3071016"/>
            <a:ext cx="1857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2786844" y="3071016"/>
            <a:ext cx="1857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3429786" y="3071016"/>
            <a:ext cx="1857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Группа 77"/>
          <p:cNvGrpSpPr/>
          <p:nvPr/>
        </p:nvGrpSpPr>
        <p:grpSpPr>
          <a:xfrm>
            <a:off x="500034" y="2202412"/>
            <a:ext cx="4000528" cy="2310300"/>
            <a:chOff x="500034" y="2202412"/>
            <a:chExt cx="4000528" cy="2310300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500034" y="2500306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571604" y="220241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4</a:t>
              </a:r>
              <a:endParaRPr lang="ru-RU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85852" y="220241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3</a:t>
              </a:r>
              <a:endParaRPr lang="ru-RU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7224" y="221455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0034" y="221455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00034" y="2857496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500034" y="328612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500034" y="364331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472" y="250030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1472" y="292893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1472" y="328612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1472" y="364331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>
              <a:off x="500034" y="400050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928794" y="220241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71736" y="221455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43240" y="221455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80284" y="220241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86116" y="364331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43174" y="364331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643174" y="328612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43174" y="292893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71670" y="328612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071670" y="25003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86116" y="328612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86116" y="25003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286116" y="292893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929058" y="364331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929058" y="328612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930758" y="292893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071670" y="292893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071670" y="364331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643174" y="25003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929058" y="25003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000364" y="4143380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endParaRPr lang="ru-RU" sz="1400" dirty="0"/>
            </a:p>
          </p:txBody>
        </p:sp>
        <p:sp>
          <p:nvSpPr>
            <p:cNvPr id="66" name="Дуга 65"/>
            <p:cNvSpPr/>
            <p:nvPr/>
          </p:nvSpPr>
          <p:spPr>
            <a:xfrm>
              <a:off x="1785918" y="2500306"/>
              <a:ext cx="714380" cy="1571636"/>
            </a:xfrm>
            <a:prstGeom prst="arc">
              <a:avLst>
                <a:gd name="adj1" fmla="val 16200000"/>
                <a:gd name="adj2" fmla="val 524451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Дуга 66"/>
            <p:cNvSpPr/>
            <p:nvPr/>
          </p:nvSpPr>
          <p:spPr>
            <a:xfrm rot="10800000">
              <a:off x="3786182" y="2500306"/>
              <a:ext cx="571504" cy="1500198"/>
            </a:xfrm>
            <a:prstGeom prst="arc">
              <a:avLst>
                <a:gd name="adj1" fmla="val 16200000"/>
                <a:gd name="adj2" fmla="val 524451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9" name="Прямая соединительная линия 68"/>
            <p:cNvCxnSpPr>
              <a:endCxn id="55" idx="0"/>
            </p:cNvCxnSpPr>
            <p:nvPr/>
          </p:nvCxnSpPr>
          <p:spPr>
            <a:xfrm>
              <a:off x="2285984" y="4000504"/>
              <a:ext cx="852399" cy="142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>
              <a:endCxn id="55" idx="0"/>
            </p:cNvCxnSpPr>
            <p:nvPr/>
          </p:nvCxnSpPr>
          <p:spPr>
            <a:xfrm rot="10800000" flipV="1">
              <a:off x="3138384" y="4000504"/>
              <a:ext cx="862113" cy="142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TextBox 73"/>
          <p:cNvSpPr txBox="1"/>
          <p:nvPr/>
        </p:nvSpPr>
        <p:spPr>
          <a:xfrm>
            <a:off x="4786315" y="1857364"/>
            <a:ext cx="40005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1.Предположим, что имеем такую карту</a:t>
            </a:r>
          </a:p>
          <a:p>
            <a:r>
              <a:rPr lang="ru-RU" dirty="0" smtClean="0"/>
              <a:t>2. Крайние столбики являются соседними друг другу</a:t>
            </a:r>
          </a:p>
          <a:p>
            <a:r>
              <a:rPr lang="ru-RU" dirty="0" smtClean="0"/>
              <a:t>3. Область </a:t>
            </a:r>
            <a:r>
              <a:rPr lang="en-GB" dirty="0" smtClean="0"/>
              <a:t>z</a:t>
            </a:r>
            <a:r>
              <a:rPr lang="ru-RU" dirty="0" smtClean="0"/>
              <a:t>:</a:t>
            </a:r>
          </a:p>
          <a:p>
            <a:r>
              <a:rPr lang="ru-RU" dirty="0" smtClean="0"/>
              <a:t>Х</a:t>
            </a:r>
            <a:r>
              <a:rPr lang="ru-RU" sz="1400" dirty="0" smtClean="0"/>
              <a:t>1</a:t>
            </a:r>
            <a:r>
              <a:rPr lang="ru-RU" dirty="0" smtClean="0"/>
              <a:t> и Х</a:t>
            </a:r>
            <a:r>
              <a:rPr lang="ru-RU" sz="1400" dirty="0" smtClean="0"/>
              <a:t>2</a:t>
            </a:r>
            <a:r>
              <a:rPr lang="ru-RU" dirty="0" smtClean="0"/>
              <a:t> - изменяют свои состояния</a:t>
            </a:r>
          </a:p>
          <a:p>
            <a:r>
              <a:rPr lang="ru-RU" dirty="0" smtClean="0"/>
              <a:t>Х</a:t>
            </a:r>
            <a:r>
              <a:rPr lang="ru-RU" sz="1400" dirty="0" smtClean="0"/>
              <a:t>3</a:t>
            </a:r>
            <a:r>
              <a:rPr lang="ru-RU" dirty="0" smtClean="0"/>
              <a:t> – изменяет свои состояния</a:t>
            </a:r>
          </a:p>
          <a:p>
            <a:r>
              <a:rPr lang="ru-RU" dirty="0" smtClean="0"/>
              <a:t>Х</a:t>
            </a:r>
            <a:r>
              <a:rPr lang="ru-RU" sz="1400" dirty="0" smtClean="0"/>
              <a:t>4</a:t>
            </a:r>
            <a:r>
              <a:rPr lang="ru-RU" dirty="0" smtClean="0"/>
              <a:t> – постоянен («0»)</a:t>
            </a:r>
          </a:p>
          <a:p>
            <a:endParaRPr lang="ru-RU" dirty="0"/>
          </a:p>
        </p:txBody>
      </p:sp>
      <p:grpSp>
        <p:nvGrpSpPr>
          <p:cNvPr id="80" name="Группа 79"/>
          <p:cNvGrpSpPr/>
          <p:nvPr/>
        </p:nvGrpSpPr>
        <p:grpSpPr>
          <a:xfrm>
            <a:off x="3929058" y="4500570"/>
            <a:ext cx="619080" cy="369332"/>
            <a:chOff x="3929058" y="4500570"/>
            <a:chExt cx="619080" cy="369332"/>
          </a:xfrm>
        </p:grpSpPr>
        <p:sp>
          <p:nvSpPr>
            <p:cNvPr id="75" name="TextBox 74"/>
            <p:cNvSpPr txBox="1"/>
            <p:nvPr/>
          </p:nvSpPr>
          <p:spPr>
            <a:xfrm>
              <a:off x="3929058" y="4500570"/>
              <a:ext cx="619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z=X</a:t>
              </a:r>
              <a:r>
                <a:rPr lang="en-GB" sz="1400" dirty="0" smtClean="0"/>
                <a:t>4</a:t>
              </a:r>
              <a:endParaRPr lang="ru-RU" sz="1400" dirty="0"/>
            </a:p>
          </p:txBody>
        </p:sp>
        <p:cxnSp>
          <p:nvCxnSpPr>
            <p:cNvPr id="77" name="Прямая соединительная линия 76"/>
            <p:cNvCxnSpPr/>
            <p:nvPr/>
          </p:nvCxnSpPr>
          <p:spPr>
            <a:xfrm>
              <a:off x="4214810" y="4572008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Прямоугольник 78"/>
          <p:cNvSpPr/>
          <p:nvPr/>
        </p:nvSpPr>
        <p:spPr>
          <a:xfrm>
            <a:off x="3929058" y="4500570"/>
            <a:ext cx="642942" cy="4286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285720" y="285728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Пример </a:t>
            </a:r>
            <a:r>
              <a:rPr lang="en-GB" b="1" dirty="0" smtClean="0"/>
              <a:t>2</a:t>
            </a:r>
            <a:r>
              <a:rPr lang="ru-RU" b="1" dirty="0" smtClean="0"/>
              <a:t>.</a:t>
            </a:r>
            <a:endParaRPr lang="ru-RU" dirty="0"/>
          </a:p>
        </p:txBody>
      </p:sp>
      <p:grpSp>
        <p:nvGrpSpPr>
          <p:cNvPr id="55" name="Группа 54"/>
          <p:cNvGrpSpPr/>
          <p:nvPr/>
        </p:nvGrpSpPr>
        <p:grpSpPr>
          <a:xfrm>
            <a:off x="357158" y="785794"/>
            <a:ext cx="4348004" cy="2001299"/>
            <a:chOff x="357158" y="785794"/>
            <a:chExt cx="4348004" cy="200129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357158" y="1083688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428728" y="7857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4</a:t>
              </a:r>
              <a:endParaRPr lang="ru-RU" sz="1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42976" y="78579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3</a:t>
              </a:r>
              <a:endParaRPr lang="ru-RU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14348" y="79793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7158" y="79793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357158" y="1440878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357158" y="1869506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357158" y="2226696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28596" y="108368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8596" y="151231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28596" y="186950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8596" y="222669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>
              <a:off x="357158" y="2583886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785918" y="78579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28860" y="79793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00364" y="79793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637408" y="78579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143240" y="222669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00298" y="222669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00298" y="18695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00298" y="15123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928794" y="18695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928794" y="108368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43240" y="18695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43240" y="108368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43240" y="15123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86182" y="222669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786182" y="18695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87882" y="15123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928794" y="15123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928794" y="222669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00298" y="108368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786182" y="108368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29124" y="1500174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endParaRPr lang="ru-RU" sz="1400" dirty="0"/>
            </a:p>
          </p:txBody>
        </p:sp>
        <p:sp>
          <p:nvSpPr>
            <p:cNvPr id="39" name="Дуга 38"/>
            <p:cNvSpPr/>
            <p:nvPr/>
          </p:nvSpPr>
          <p:spPr>
            <a:xfrm rot="5400000">
              <a:off x="2839941" y="39471"/>
              <a:ext cx="360971" cy="2425121"/>
            </a:xfrm>
            <a:prstGeom prst="arc">
              <a:avLst>
                <a:gd name="adj1" fmla="val 16200000"/>
                <a:gd name="adj2" fmla="val 524451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Дуга 39"/>
            <p:cNvSpPr/>
            <p:nvPr/>
          </p:nvSpPr>
          <p:spPr>
            <a:xfrm rot="15998516">
              <a:off x="2692042" y="1291475"/>
              <a:ext cx="570701" cy="2420536"/>
            </a:xfrm>
            <a:prstGeom prst="arc">
              <a:avLst>
                <a:gd name="adj1" fmla="val 16455103"/>
                <a:gd name="adj2" fmla="val 5486413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1" name="Прямая соединительная линия 40"/>
            <p:cNvCxnSpPr/>
            <p:nvPr/>
          </p:nvCxnSpPr>
          <p:spPr>
            <a:xfrm rot="5400000" flipH="1" flipV="1">
              <a:off x="3929058" y="1785926"/>
              <a:ext cx="642942" cy="3571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rot="16200000" flipV="1">
              <a:off x="4143373" y="1357298"/>
              <a:ext cx="357190" cy="2143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rot="5400000">
              <a:off x="250795" y="1677975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rot="5400000">
              <a:off x="1465241" y="1677975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rot="5400000">
              <a:off x="893737" y="1677975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rot="5400000">
              <a:off x="2108183" y="1677975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rot="5400000">
              <a:off x="2679687" y="1677975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rot="5400000">
              <a:off x="3322629" y="1677975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/>
          <p:cNvSpPr txBox="1"/>
          <p:nvPr/>
        </p:nvSpPr>
        <p:spPr>
          <a:xfrm>
            <a:off x="4929190" y="357166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/>
              <a:t>1</a:t>
            </a:r>
            <a:r>
              <a:rPr lang="ru-RU" dirty="0" smtClean="0"/>
              <a:t>. Расставляем «1» по другому</a:t>
            </a:r>
          </a:p>
          <a:p>
            <a:pPr algn="just"/>
            <a:r>
              <a:rPr lang="ru-RU" dirty="0" smtClean="0"/>
              <a:t>2. Крайние строчки также являются соседними друг с другом</a:t>
            </a:r>
          </a:p>
          <a:p>
            <a:pPr algn="just"/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5000628" y="1571612"/>
            <a:ext cx="36433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Область </a:t>
            </a:r>
            <a:r>
              <a:rPr lang="en-GB" dirty="0" smtClean="0"/>
              <a:t>z</a:t>
            </a:r>
            <a:r>
              <a:rPr lang="ru-RU" dirty="0" smtClean="0"/>
              <a:t>:</a:t>
            </a:r>
          </a:p>
          <a:p>
            <a:r>
              <a:rPr lang="ru-RU" dirty="0" smtClean="0"/>
              <a:t>Х</a:t>
            </a:r>
            <a:r>
              <a:rPr lang="ru-RU" sz="1400" dirty="0" smtClean="0"/>
              <a:t>3</a:t>
            </a:r>
            <a:r>
              <a:rPr lang="ru-RU" dirty="0" smtClean="0"/>
              <a:t> и Х</a:t>
            </a:r>
            <a:r>
              <a:rPr lang="ru-RU" sz="1400" dirty="0" smtClean="0"/>
              <a:t>4</a:t>
            </a:r>
            <a:r>
              <a:rPr lang="ru-RU" dirty="0" smtClean="0"/>
              <a:t> - изменяют свои состояния</a:t>
            </a:r>
          </a:p>
          <a:p>
            <a:r>
              <a:rPr lang="ru-RU" dirty="0" smtClean="0"/>
              <a:t>Х</a:t>
            </a:r>
            <a:r>
              <a:rPr lang="ru-RU" sz="1400" dirty="0" smtClean="0"/>
              <a:t>1</a:t>
            </a:r>
            <a:r>
              <a:rPr lang="ru-RU" dirty="0" smtClean="0"/>
              <a:t> – изменяет свои состояния</a:t>
            </a:r>
          </a:p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ru-RU" dirty="0" smtClean="0"/>
              <a:t> – постоянен («0»)</a:t>
            </a:r>
          </a:p>
        </p:txBody>
      </p:sp>
      <p:grpSp>
        <p:nvGrpSpPr>
          <p:cNvPr id="62" name="Группа 61"/>
          <p:cNvGrpSpPr/>
          <p:nvPr/>
        </p:nvGrpSpPr>
        <p:grpSpPr>
          <a:xfrm>
            <a:off x="3857620" y="3143248"/>
            <a:ext cx="603050" cy="369332"/>
            <a:chOff x="3857620" y="3143248"/>
            <a:chExt cx="603050" cy="369332"/>
          </a:xfrm>
        </p:grpSpPr>
        <p:sp>
          <p:nvSpPr>
            <p:cNvPr id="58" name="TextBox 57"/>
            <p:cNvSpPr txBox="1"/>
            <p:nvPr/>
          </p:nvSpPr>
          <p:spPr>
            <a:xfrm>
              <a:off x="3857620" y="3143248"/>
              <a:ext cx="603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z=X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cxnSp>
          <p:nvCxnSpPr>
            <p:cNvPr id="60" name="Прямая соединительная линия 59"/>
            <p:cNvCxnSpPr/>
            <p:nvPr/>
          </p:nvCxnSpPr>
          <p:spPr>
            <a:xfrm>
              <a:off x="4214810" y="3214686"/>
              <a:ext cx="14287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Прямоугольник 60"/>
          <p:cNvSpPr/>
          <p:nvPr/>
        </p:nvSpPr>
        <p:spPr>
          <a:xfrm>
            <a:off x="3857620" y="3143248"/>
            <a:ext cx="642942" cy="4286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2" name="Группа 111"/>
          <p:cNvGrpSpPr/>
          <p:nvPr/>
        </p:nvGrpSpPr>
        <p:grpSpPr>
          <a:xfrm>
            <a:off x="428596" y="3714752"/>
            <a:ext cx="4000528" cy="2798224"/>
            <a:chOff x="428596" y="3714752"/>
            <a:chExt cx="4000528" cy="2798224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>
              <a:off x="428596" y="4369836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1500166" y="407194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4</a:t>
              </a:r>
              <a:endParaRPr lang="ru-RU" sz="14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214414" y="407194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3</a:t>
              </a:r>
              <a:endParaRPr lang="ru-RU" sz="14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85786" y="408408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28596" y="408408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cxnSp>
          <p:nvCxnSpPr>
            <p:cNvPr id="69" name="Прямая соединительная линия 68"/>
            <p:cNvCxnSpPr/>
            <p:nvPr/>
          </p:nvCxnSpPr>
          <p:spPr>
            <a:xfrm>
              <a:off x="428596" y="4727026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>
              <a:off x="428596" y="515565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428596" y="551284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500034" y="436983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00034" y="479846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00034" y="515565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00034" y="551284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76" name="Прямая соединительная линия 75"/>
            <p:cNvCxnSpPr/>
            <p:nvPr/>
          </p:nvCxnSpPr>
          <p:spPr>
            <a:xfrm>
              <a:off x="428596" y="587003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1857356" y="407194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500298" y="408408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071802" y="408408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708846" y="407194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214678" y="551284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571736" y="551284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571736" y="51556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571736" y="47984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000232" y="51556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000232" y="43698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214678" y="51556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214678" y="43698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3214678" y="47984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857620" y="551284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857620" y="51556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859320" y="47984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2000232" y="47984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000232" y="551284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571736" y="43698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857620" y="43698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928926" y="6143644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endParaRPr lang="ru-RU" sz="1400" dirty="0"/>
            </a:p>
          </p:txBody>
        </p:sp>
        <p:sp>
          <p:nvSpPr>
            <p:cNvPr id="98" name="Дуга 97"/>
            <p:cNvSpPr/>
            <p:nvPr/>
          </p:nvSpPr>
          <p:spPr>
            <a:xfrm>
              <a:off x="1857356" y="4786322"/>
              <a:ext cx="500066" cy="714380"/>
            </a:xfrm>
            <a:prstGeom prst="arc">
              <a:avLst>
                <a:gd name="adj1" fmla="val 16200000"/>
                <a:gd name="adj2" fmla="val 524451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Дуга 98"/>
            <p:cNvSpPr/>
            <p:nvPr/>
          </p:nvSpPr>
          <p:spPr>
            <a:xfrm rot="10573423">
              <a:off x="3808885" y="4804346"/>
              <a:ext cx="570701" cy="708258"/>
            </a:xfrm>
            <a:prstGeom prst="arc">
              <a:avLst>
                <a:gd name="adj1" fmla="val 16455103"/>
                <a:gd name="adj2" fmla="val 5486413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0" name="Прямая соединительная линия 99"/>
            <p:cNvCxnSpPr/>
            <p:nvPr/>
          </p:nvCxnSpPr>
          <p:spPr>
            <a:xfrm rot="10800000">
              <a:off x="2285984" y="5429264"/>
              <a:ext cx="785818" cy="7143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 rot="5400000" flipH="1" flipV="1">
              <a:off x="3071802" y="5357826"/>
              <a:ext cx="785818" cy="7858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 rot="5400000">
              <a:off x="322233" y="4964123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/>
            <p:cNvCxnSpPr/>
            <p:nvPr/>
          </p:nvCxnSpPr>
          <p:spPr>
            <a:xfrm rot="5400000">
              <a:off x="1536679" y="4964123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rot="5400000">
              <a:off x="965175" y="4964123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 rot="5400000">
              <a:off x="2179621" y="4964123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 rot="5400000">
              <a:off x="2751125" y="4964123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/>
            <p:cNvCxnSpPr/>
            <p:nvPr/>
          </p:nvCxnSpPr>
          <p:spPr>
            <a:xfrm rot="5400000">
              <a:off x="3394067" y="4964123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>
              <a:off x="428596" y="3714752"/>
              <a:ext cx="1217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Пример 3.</a:t>
              </a:r>
              <a:endParaRPr lang="ru-RU" dirty="0"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6072198" y="5429264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Z=X</a:t>
            </a:r>
            <a:r>
              <a:rPr lang="en-GB" sz="1400" dirty="0" smtClean="0"/>
              <a:t>2</a:t>
            </a:r>
            <a:r>
              <a:rPr lang="en-GB" dirty="0" smtClean="0"/>
              <a:t>X</a:t>
            </a:r>
            <a:r>
              <a:rPr lang="en-GB" sz="1400" dirty="0" smtClean="0"/>
              <a:t>4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6072198" y="5357826"/>
            <a:ext cx="857256" cy="50006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072066" y="4000504"/>
            <a:ext cx="36433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Область </a:t>
            </a:r>
            <a:r>
              <a:rPr lang="en-GB" dirty="0" smtClean="0"/>
              <a:t>z</a:t>
            </a:r>
            <a:r>
              <a:rPr lang="ru-RU" dirty="0" smtClean="0"/>
              <a:t>:</a:t>
            </a:r>
          </a:p>
          <a:p>
            <a:r>
              <a:rPr lang="ru-RU" dirty="0" smtClean="0"/>
              <a:t>Х</a:t>
            </a:r>
            <a:r>
              <a:rPr lang="en-GB" sz="1400" dirty="0" smtClean="0"/>
              <a:t>1</a:t>
            </a:r>
            <a:r>
              <a:rPr lang="ru-RU" dirty="0" smtClean="0"/>
              <a:t> и Х</a:t>
            </a:r>
            <a:r>
              <a:rPr lang="en-GB" sz="1400" dirty="0" smtClean="0"/>
              <a:t>3</a:t>
            </a:r>
            <a:r>
              <a:rPr lang="ru-RU" dirty="0" smtClean="0"/>
              <a:t> - изменяют свои состояния</a:t>
            </a:r>
          </a:p>
          <a:p>
            <a:r>
              <a:rPr lang="ru-RU" dirty="0" smtClean="0"/>
              <a:t>Х</a:t>
            </a:r>
            <a:r>
              <a:rPr lang="ru-RU" sz="1400" dirty="0" smtClean="0"/>
              <a:t>2</a:t>
            </a:r>
            <a:r>
              <a:rPr lang="en-GB" dirty="0" smtClean="0"/>
              <a:t>, X</a:t>
            </a:r>
            <a:r>
              <a:rPr lang="en-GB" sz="1400" dirty="0" smtClean="0"/>
              <a:t>4</a:t>
            </a:r>
            <a:r>
              <a:rPr lang="ru-RU" dirty="0" smtClean="0"/>
              <a:t> – постоянен («0»)</a:t>
            </a:r>
          </a:p>
        </p:txBody>
      </p:sp>
      <p:cxnSp>
        <p:nvCxnSpPr>
          <p:cNvPr id="117" name="Прямая соединительная линия 116"/>
          <p:cNvCxnSpPr/>
          <p:nvPr/>
        </p:nvCxnSpPr>
        <p:spPr>
          <a:xfrm>
            <a:off x="6572264" y="5500702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Дуга 40"/>
          <p:cNvSpPr/>
          <p:nvPr/>
        </p:nvSpPr>
        <p:spPr>
          <a:xfrm rot="15378548">
            <a:off x="2429165" y="1658064"/>
            <a:ext cx="660099" cy="1736759"/>
          </a:xfrm>
          <a:prstGeom prst="arc">
            <a:avLst>
              <a:gd name="adj1" fmla="val 18167808"/>
              <a:gd name="adj2" fmla="val 5486413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7" name="Группа 56"/>
          <p:cNvGrpSpPr/>
          <p:nvPr/>
        </p:nvGrpSpPr>
        <p:grpSpPr>
          <a:xfrm>
            <a:off x="357158" y="357166"/>
            <a:ext cx="4205128" cy="2167424"/>
            <a:chOff x="357158" y="357166"/>
            <a:chExt cx="4205128" cy="2167424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357158" y="1012250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428728" y="71435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4</a:t>
              </a:r>
              <a:endParaRPr lang="ru-RU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42976" y="71435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3</a:t>
              </a:r>
              <a:endParaRPr lang="ru-RU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14348" y="72649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7158" y="726498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357158" y="1369440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357158" y="1798068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357158" y="2155258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28596" y="1012250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28596" y="144087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8596" y="179806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8596" y="215525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357158" y="2512448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785918" y="71435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428860" y="72649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00364" y="726498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37408" y="71435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43240" y="21552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00298" y="21552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00298" y="17980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00298" y="144087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928794" y="17980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28794" y="101225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43240" y="17980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43240" y="101225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1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43240" y="144087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786182" y="21552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86182" y="17980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787882" y="144087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928794" y="144087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0</a:t>
              </a:r>
              <a:endParaRPr lang="ru-RU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928794" y="21552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00298" y="101225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1</a:t>
              </a:r>
              <a:endParaRPr lang="ru-RU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86182" y="101225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286248" y="1428736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endParaRPr lang="ru-RU" sz="1400" dirty="0"/>
            </a:p>
          </p:txBody>
        </p:sp>
        <p:sp>
          <p:nvSpPr>
            <p:cNvPr id="40" name="Дуга 39"/>
            <p:cNvSpPr/>
            <p:nvPr/>
          </p:nvSpPr>
          <p:spPr>
            <a:xfrm rot="5189912">
              <a:off x="2747093" y="557875"/>
              <a:ext cx="433769" cy="1098779"/>
            </a:xfrm>
            <a:prstGeom prst="arc">
              <a:avLst>
                <a:gd name="adj1" fmla="val 16200000"/>
                <a:gd name="adj2" fmla="val 524451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 rot="10800000">
              <a:off x="3428992" y="1214422"/>
              <a:ext cx="928694" cy="4286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rot="5400000" flipH="1" flipV="1">
              <a:off x="3571868" y="1643050"/>
              <a:ext cx="714380" cy="7143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rot="5400000">
              <a:off x="250795" y="1606537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rot="5400000">
              <a:off x="1465241" y="1606537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rot="5400000">
              <a:off x="893737" y="1606537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rot="5400000">
              <a:off x="2108183" y="1606537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rot="5400000">
              <a:off x="2679687" y="1606537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rot="5400000">
              <a:off x="3322629" y="1606537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357158" y="357166"/>
              <a:ext cx="1217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Пример </a:t>
              </a:r>
              <a:r>
                <a:rPr lang="en-GB" b="1" dirty="0" smtClean="0"/>
                <a:t>4</a:t>
              </a:r>
              <a:r>
                <a:rPr lang="ru-RU" b="1" dirty="0" smtClean="0"/>
                <a:t>.</a:t>
              </a:r>
              <a:endParaRPr lang="ru-RU" dirty="0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643570" y="1500174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z=X</a:t>
            </a:r>
            <a:r>
              <a:rPr lang="en-GB" sz="1400" dirty="0" smtClean="0"/>
              <a:t>2</a:t>
            </a:r>
            <a:r>
              <a:rPr lang="en-GB" dirty="0" smtClean="0"/>
              <a:t>X</a:t>
            </a:r>
            <a:r>
              <a:rPr lang="en-GB" sz="1400" dirty="0" smtClean="0"/>
              <a:t>4</a:t>
            </a:r>
            <a:endParaRPr lang="ru-RU" dirty="0"/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5857884" y="1500174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5500694" y="1428736"/>
            <a:ext cx="1071570" cy="50006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85728"/>
            <a:ext cx="5488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Пример 5</a:t>
            </a:r>
            <a:r>
              <a:rPr lang="ru-RU" dirty="0" smtClean="0"/>
              <a:t>. Рассмотрим карту Карно на 6 переменных.</a:t>
            </a:r>
            <a:endParaRPr lang="ru-RU" dirty="0"/>
          </a:p>
        </p:txBody>
      </p:sp>
      <p:grpSp>
        <p:nvGrpSpPr>
          <p:cNvPr id="128" name="Группа 127"/>
          <p:cNvGrpSpPr/>
          <p:nvPr/>
        </p:nvGrpSpPr>
        <p:grpSpPr>
          <a:xfrm>
            <a:off x="285720" y="642918"/>
            <a:ext cx="6195986" cy="4369860"/>
            <a:chOff x="285720" y="642918"/>
            <a:chExt cx="6195986" cy="436986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285720" y="1142984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285720" y="1500174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285720" y="1928802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285720" y="2285992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85720" y="785794"/>
              <a:ext cx="819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 rot="16200000" flipH="1">
              <a:off x="928662" y="928670"/>
              <a:ext cx="285752" cy="142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037901" y="785794"/>
              <a:ext cx="819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4</a:t>
              </a:r>
              <a:r>
                <a:rPr lang="ru-RU" dirty="0" smtClean="0"/>
                <a:t>Х</a:t>
              </a:r>
              <a:r>
                <a:rPr lang="ru-RU" sz="1400" dirty="0" smtClean="0"/>
                <a:t>5</a:t>
              </a:r>
              <a:r>
                <a:rPr lang="ru-RU" dirty="0" smtClean="0"/>
                <a:t>Х</a:t>
              </a:r>
              <a:r>
                <a:rPr lang="ru-RU" sz="1400" dirty="0" smtClean="0"/>
                <a:t>6</a:t>
              </a:r>
              <a:endParaRPr lang="ru-RU" dirty="0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762" y="2428074"/>
              <a:ext cx="35719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>
              <a:off x="500828" y="2428074"/>
              <a:ext cx="35719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1000894" y="2428074"/>
              <a:ext cx="35719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1500960" y="2428074"/>
              <a:ext cx="35719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2001026" y="2428074"/>
              <a:ext cx="3571900" cy="158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2501092" y="2428074"/>
              <a:ext cx="35719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5400000">
              <a:off x="3001158" y="2428074"/>
              <a:ext cx="35719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5400000">
              <a:off x="3501224" y="2428074"/>
              <a:ext cx="35719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4071934" y="2428868"/>
              <a:ext cx="35719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785918" y="785794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000</a:t>
              </a:r>
              <a:endParaRPr lang="ru-RU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285984" y="785794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001</a:t>
              </a:r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786050" y="785794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011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286116" y="785794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010</a:t>
              </a:r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786182" y="785794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110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286248" y="785794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111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86314" y="785794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101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286380" y="785794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100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57158" y="1142984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0 0 0</a:t>
              </a:r>
              <a:endParaRPr lang="ru-RU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8578" y="1571612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0 0 1</a:t>
              </a:r>
              <a:endParaRPr lang="ru-RU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7158" y="1928802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0 1 1</a:t>
              </a:r>
              <a:endParaRPr lang="ru-RU" dirty="0"/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285720" y="2643182"/>
              <a:ext cx="5572164" cy="158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285720" y="3071810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57158" y="2285992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0 1 0</a:t>
              </a:r>
              <a:endParaRPr lang="ru-RU" dirty="0"/>
            </a:p>
          </p:txBody>
        </p:sp>
        <p:cxnSp>
          <p:nvCxnSpPr>
            <p:cNvPr id="40" name="Прямая соединительная линия 39"/>
            <p:cNvCxnSpPr/>
            <p:nvPr/>
          </p:nvCxnSpPr>
          <p:spPr>
            <a:xfrm>
              <a:off x="285720" y="3429000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357158" y="2714620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1 1 0</a:t>
              </a:r>
              <a:endParaRPr lang="ru-RU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7158" y="3071810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1 1 1</a:t>
              </a:r>
              <a:endParaRPr lang="ru-RU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57158" y="3429000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1 0 1</a:t>
              </a:r>
              <a:endParaRPr lang="ru-RU" dirty="0"/>
            </a:p>
          </p:txBody>
        </p:sp>
        <p:cxnSp>
          <p:nvCxnSpPr>
            <p:cNvPr id="44" name="Прямая соединительная линия 43"/>
            <p:cNvCxnSpPr/>
            <p:nvPr/>
          </p:nvCxnSpPr>
          <p:spPr>
            <a:xfrm>
              <a:off x="285720" y="3786190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57158" y="3786190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1 0 0</a:t>
              </a:r>
              <a:endParaRPr lang="ru-RU" dirty="0"/>
            </a:p>
          </p:txBody>
        </p:sp>
        <p:cxnSp>
          <p:nvCxnSpPr>
            <p:cNvPr id="46" name="Прямая соединительная линия 45"/>
            <p:cNvCxnSpPr/>
            <p:nvPr/>
          </p:nvCxnSpPr>
          <p:spPr>
            <a:xfrm>
              <a:off x="285720" y="4214818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928926" y="34290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429124" y="192880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413190" y="150017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928926" y="15594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912992" y="192880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912992" y="307181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429124" y="34290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413190" y="307181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429256" y="378619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</a:rPr>
                <a:t>1</a:t>
              </a: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429256" y="114298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</a:rPr>
                <a:t>1</a:t>
              </a: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912860" y="378619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</a:rPr>
                <a:t>1</a:t>
              </a: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928794" y="114298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</a:rPr>
                <a:t>1</a:t>
              </a: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79" name="Овал 78"/>
            <p:cNvSpPr/>
            <p:nvPr/>
          </p:nvSpPr>
          <p:spPr>
            <a:xfrm>
              <a:off x="2857488" y="3429000"/>
              <a:ext cx="428628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/>
            <p:cNvSpPr/>
            <p:nvPr/>
          </p:nvSpPr>
          <p:spPr>
            <a:xfrm>
              <a:off x="4357686" y="3429000"/>
              <a:ext cx="428628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2" name="Прямая соединительная линия 81"/>
            <p:cNvCxnSpPr/>
            <p:nvPr/>
          </p:nvCxnSpPr>
          <p:spPr>
            <a:xfrm rot="16200000" flipH="1">
              <a:off x="3107521" y="3893347"/>
              <a:ext cx="785818" cy="5715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3607587" y="3821909"/>
              <a:ext cx="928694" cy="5715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Овал 87"/>
            <p:cNvSpPr/>
            <p:nvPr/>
          </p:nvSpPr>
          <p:spPr>
            <a:xfrm>
              <a:off x="2857488" y="3071810"/>
              <a:ext cx="428628" cy="785818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4357686" y="3071810"/>
              <a:ext cx="428628" cy="785818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1" name="Прямая соединительная линия 90"/>
            <p:cNvCxnSpPr/>
            <p:nvPr/>
          </p:nvCxnSpPr>
          <p:spPr>
            <a:xfrm rot="16200000" flipH="1">
              <a:off x="3178959" y="3393281"/>
              <a:ext cx="1357322" cy="1143008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 rot="5400000" flipH="1" flipV="1">
              <a:off x="4107653" y="4036223"/>
              <a:ext cx="928694" cy="285752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3643306" y="4572008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endParaRPr lang="ru-RU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286248" y="4643446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r>
                <a:rPr lang="en-GB" sz="1400" dirty="0" smtClean="0"/>
                <a:t>2</a:t>
              </a:r>
              <a:endParaRPr lang="ru-RU" sz="1400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714876" y="2285992"/>
              <a:ext cx="1766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i="1" dirty="0" smtClean="0"/>
                <a:t>Ось симметрии</a:t>
              </a:r>
              <a:endParaRPr lang="ru-RU" i="1" dirty="0"/>
            </a:p>
          </p:txBody>
        </p:sp>
        <p:sp>
          <p:nvSpPr>
            <p:cNvPr id="100" name="Дуга 99"/>
            <p:cNvSpPr/>
            <p:nvPr/>
          </p:nvSpPr>
          <p:spPr>
            <a:xfrm rot="2253009">
              <a:off x="1475864" y="986919"/>
              <a:ext cx="701678" cy="812198"/>
            </a:xfrm>
            <a:prstGeom prst="arc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Дуга 100"/>
            <p:cNvSpPr/>
            <p:nvPr/>
          </p:nvSpPr>
          <p:spPr>
            <a:xfrm rot="2253009">
              <a:off x="1460665" y="3630122"/>
              <a:ext cx="701678" cy="812198"/>
            </a:xfrm>
            <a:prstGeom prst="arc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Дуга 101"/>
            <p:cNvSpPr/>
            <p:nvPr/>
          </p:nvSpPr>
          <p:spPr>
            <a:xfrm rot="13782406">
              <a:off x="5470473" y="3564246"/>
              <a:ext cx="701678" cy="812198"/>
            </a:xfrm>
            <a:prstGeom prst="arc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Дуга 102"/>
            <p:cNvSpPr/>
            <p:nvPr/>
          </p:nvSpPr>
          <p:spPr>
            <a:xfrm rot="12720472">
              <a:off x="5448290" y="910014"/>
              <a:ext cx="701678" cy="812198"/>
            </a:xfrm>
            <a:prstGeom prst="arc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Овал 103"/>
            <p:cNvSpPr/>
            <p:nvPr/>
          </p:nvSpPr>
          <p:spPr>
            <a:xfrm>
              <a:off x="2857488" y="1500174"/>
              <a:ext cx="428628" cy="785818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Овал 104"/>
            <p:cNvSpPr/>
            <p:nvPr/>
          </p:nvSpPr>
          <p:spPr>
            <a:xfrm>
              <a:off x="4357686" y="1500174"/>
              <a:ext cx="428628" cy="785818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7" name="Прямая соединительная линия 106"/>
            <p:cNvCxnSpPr/>
            <p:nvPr/>
          </p:nvCxnSpPr>
          <p:spPr>
            <a:xfrm rot="5400000">
              <a:off x="1250132" y="3107529"/>
              <a:ext cx="2786082" cy="428628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 rot="5400000">
              <a:off x="1964513" y="2321711"/>
              <a:ext cx="2857520" cy="1928826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/>
            <p:nvPr/>
          </p:nvCxnSpPr>
          <p:spPr>
            <a:xfrm rot="10800000" flipV="1">
              <a:off x="2428860" y="3286124"/>
              <a:ext cx="1928826" cy="142876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 rot="5400000">
              <a:off x="2000232" y="3786190"/>
              <a:ext cx="1357322" cy="35719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>
              <a:off x="2285984" y="4643446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r>
                <a:rPr lang="ru-RU" sz="1400" dirty="0" smtClean="0"/>
                <a:t>3</a:t>
              </a:r>
              <a:endParaRPr lang="ru-RU" sz="1400" dirty="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285852" y="4357694"/>
              <a:ext cx="367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rgbClr val="C00000"/>
                  </a:solidFill>
                </a:rPr>
                <a:t>z</a:t>
              </a:r>
              <a:r>
                <a:rPr lang="ru-RU" sz="1400" dirty="0" smtClean="0">
                  <a:solidFill>
                    <a:srgbClr val="C00000"/>
                  </a:solidFill>
                </a:rPr>
                <a:t>4</a:t>
              </a:r>
              <a:endParaRPr lang="ru-RU" sz="1400" dirty="0">
                <a:solidFill>
                  <a:srgbClr val="C00000"/>
                </a:solidFill>
              </a:endParaRPr>
            </a:p>
          </p:txBody>
        </p:sp>
        <p:cxnSp>
          <p:nvCxnSpPr>
            <p:cNvPr id="117" name="Прямая соединительная линия 116"/>
            <p:cNvCxnSpPr>
              <a:endCxn id="115" idx="0"/>
            </p:cNvCxnSpPr>
            <p:nvPr/>
          </p:nvCxnSpPr>
          <p:spPr>
            <a:xfrm rot="5400000">
              <a:off x="413291" y="2627877"/>
              <a:ext cx="2786082" cy="67355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Прямая соединительная линия 119"/>
            <p:cNvCxnSpPr>
              <a:endCxn id="115" idx="0"/>
            </p:cNvCxnSpPr>
            <p:nvPr/>
          </p:nvCxnSpPr>
          <p:spPr>
            <a:xfrm rot="10800000" flipV="1">
              <a:off x="1469556" y="3857628"/>
              <a:ext cx="3990310" cy="50006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/>
            <p:cNvCxnSpPr>
              <a:endCxn id="115" idx="0"/>
            </p:cNvCxnSpPr>
            <p:nvPr/>
          </p:nvCxnSpPr>
          <p:spPr>
            <a:xfrm rot="10800000" flipV="1">
              <a:off x="1469556" y="1500174"/>
              <a:ext cx="3918872" cy="28575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/>
            <p:cNvCxnSpPr>
              <a:endCxn id="115" idx="0"/>
            </p:cNvCxnSpPr>
            <p:nvPr/>
          </p:nvCxnSpPr>
          <p:spPr>
            <a:xfrm rot="10800000" flipV="1">
              <a:off x="1469556" y="4000504"/>
              <a:ext cx="744990" cy="35719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/>
          <p:cNvSpPr txBox="1"/>
          <p:nvPr/>
        </p:nvSpPr>
        <p:spPr>
          <a:xfrm>
            <a:off x="6000760" y="571480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карте Карно есть оси симметрии. Они идут через каждые 4-е клетки.</a:t>
            </a:r>
            <a:endParaRPr lang="ru-RU" dirty="0"/>
          </a:p>
        </p:txBody>
      </p:sp>
      <p:sp>
        <p:nvSpPr>
          <p:cNvPr id="130" name="TextBox 129"/>
          <p:cNvSpPr txBox="1"/>
          <p:nvPr/>
        </p:nvSpPr>
        <p:spPr>
          <a:xfrm>
            <a:off x="6000728" y="2786058"/>
            <a:ext cx="2928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Оси симметрии </a:t>
            </a:r>
            <a:r>
              <a:rPr lang="ru-RU" dirty="0" smtClean="0"/>
              <a:t>– если «1» располагается симметрично осям симметрии, то это и есть одна область.</a:t>
            </a:r>
            <a:endParaRPr lang="ru-RU" dirty="0"/>
          </a:p>
        </p:txBody>
      </p:sp>
      <p:grpSp>
        <p:nvGrpSpPr>
          <p:cNvPr id="134" name="Группа 133"/>
          <p:cNvGrpSpPr/>
          <p:nvPr/>
        </p:nvGrpSpPr>
        <p:grpSpPr>
          <a:xfrm>
            <a:off x="357158" y="6215082"/>
            <a:ext cx="1465466" cy="369332"/>
            <a:chOff x="357158" y="5143512"/>
            <a:chExt cx="1465466" cy="369332"/>
          </a:xfrm>
        </p:grpSpPr>
        <p:sp>
          <p:nvSpPr>
            <p:cNvPr id="131" name="TextBox 130"/>
            <p:cNvSpPr txBox="1"/>
            <p:nvPr/>
          </p:nvSpPr>
          <p:spPr>
            <a:xfrm>
              <a:off x="357158" y="5143512"/>
              <a:ext cx="14654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Z=X</a:t>
              </a:r>
              <a:r>
                <a:rPr lang="en-GB" sz="1400" dirty="0" smtClean="0"/>
                <a:t>1</a:t>
              </a:r>
              <a:r>
                <a:rPr lang="en-GB" dirty="0" smtClean="0"/>
                <a:t>X</a:t>
              </a:r>
              <a:r>
                <a:rPr lang="en-GB" sz="1400" dirty="0" smtClean="0"/>
                <a:t>2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5</a:t>
              </a:r>
              <a:r>
                <a:rPr lang="en-GB" dirty="0" smtClean="0"/>
                <a:t>X</a:t>
              </a:r>
              <a:r>
                <a:rPr lang="en-GB" sz="1400" dirty="0" smtClean="0"/>
                <a:t>6</a:t>
              </a:r>
              <a:endParaRPr lang="ru-RU" dirty="0"/>
            </a:p>
          </p:txBody>
        </p:sp>
        <p:cxnSp>
          <p:nvCxnSpPr>
            <p:cNvPr id="133" name="Прямая соединительная линия 132"/>
            <p:cNvCxnSpPr/>
            <p:nvPr/>
          </p:nvCxnSpPr>
          <p:spPr>
            <a:xfrm>
              <a:off x="785786" y="5143512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TextBox 135"/>
          <p:cNvSpPr txBox="1"/>
          <p:nvPr/>
        </p:nvSpPr>
        <p:spPr>
          <a:xfrm>
            <a:off x="2143108" y="6215082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en-GB" sz="1400" dirty="0" smtClean="0"/>
              <a:t>2</a:t>
            </a:r>
            <a:r>
              <a:rPr lang="en-GB" dirty="0" smtClean="0"/>
              <a:t>=X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3</a:t>
            </a:r>
            <a:r>
              <a:rPr lang="en-GB" dirty="0" smtClean="0"/>
              <a:t>X</a:t>
            </a:r>
            <a:r>
              <a:rPr lang="en-GB" sz="1400" dirty="0" smtClean="0"/>
              <a:t>5</a:t>
            </a:r>
            <a:r>
              <a:rPr lang="en-GB" dirty="0" smtClean="0"/>
              <a:t>X</a:t>
            </a:r>
            <a:r>
              <a:rPr lang="en-GB" sz="1400" dirty="0" smtClean="0"/>
              <a:t>6</a:t>
            </a:r>
            <a:endParaRPr lang="ru-RU" dirty="0"/>
          </a:p>
        </p:txBody>
      </p:sp>
      <p:sp>
        <p:nvSpPr>
          <p:cNvPr id="139" name="TextBox 138"/>
          <p:cNvSpPr txBox="1"/>
          <p:nvPr/>
        </p:nvSpPr>
        <p:spPr>
          <a:xfrm>
            <a:off x="3571868" y="620294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en-GB" sz="1400" dirty="0" smtClean="0"/>
              <a:t>3</a:t>
            </a:r>
            <a:r>
              <a:rPr lang="en-GB" dirty="0" smtClean="0"/>
              <a:t>=X</a:t>
            </a:r>
            <a:r>
              <a:rPr lang="en-GB" sz="1400" dirty="0" smtClean="0"/>
              <a:t>3</a:t>
            </a:r>
            <a:r>
              <a:rPr lang="en-GB" dirty="0" smtClean="0"/>
              <a:t>X</a:t>
            </a:r>
            <a:r>
              <a:rPr lang="en-GB" sz="1400" dirty="0" smtClean="0"/>
              <a:t>5</a:t>
            </a:r>
            <a:r>
              <a:rPr lang="en-GB" dirty="0" smtClean="0"/>
              <a:t>X</a:t>
            </a:r>
            <a:r>
              <a:rPr lang="en-GB" sz="1400" dirty="0" smtClean="0"/>
              <a:t>6</a:t>
            </a:r>
            <a:endParaRPr lang="ru-RU" dirty="0"/>
          </a:p>
        </p:txBody>
      </p:sp>
      <p:grpSp>
        <p:nvGrpSpPr>
          <p:cNvPr id="141" name="Группа 140"/>
          <p:cNvGrpSpPr/>
          <p:nvPr/>
        </p:nvGrpSpPr>
        <p:grpSpPr>
          <a:xfrm>
            <a:off x="4786314" y="6202940"/>
            <a:ext cx="1345240" cy="369332"/>
            <a:chOff x="357158" y="5143512"/>
            <a:chExt cx="1345240" cy="369332"/>
          </a:xfrm>
        </p:grpSpPr>
        <p:sp>
          <p:nvSpPr>
            <p:cNvPr id="142" name="TextBox 141"/>
            <p:cNvSpPr txBox="1"/>
            <p:nvPr/>
          </p:nvSpPr>
          <p:spPr>
            <a:xfrm>
              <a:off x="357158" y="5143512"/>
              <a:ext cx="13452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r>
                <a:rPr lang="en-GB" sz="1400" dirty="0" smtClean="0"/>
                <a:t>4</a:t>
              </a:r>
              <a:r>
                <a:rPr lang="en-GB" dirty="0" smtClean="0"/>
                <a:t>=X</a:t>
              </a:r>
              <a:r>
                <a:rPr lang="en-GB" sz="1400" dirty="0" smtClean="0"/>
                <a:t>2</a:t>
              </a:r>
              <a:r>
                <a:rPr lang="en-GB" dirty="0" smtClean="0"/>
                <a:t>X</a:t>
              </a:r>
              <a:r>
                <a:rPr lang="en-GB" sz="1400" dirty="0" smtClean="0"/>
                <a:t>3</a:t>
              </a:r>
              <a:r>
                <a:rPr lang="en-GB" dirty="0" smtClean="0"/>
                <a:t>X</a:t>
              </a:r>
              <a:r>
                <a:rPr lang="en-GB" sz="1400" dirty="0" smtClean="0"/>
                <a:t>5</a:t>
              </a:r>
              <a:r>
                <a:rPr lang="en-GB" dirty="0" smtClean="0"/>
                <a:t>X</a:t>
              </a:r>
              <a:r>
                <a:rPr lang="en-GB" sz="1400" dirty="0" smtClean="0"/>
                <a:t>6</a:t>
              </a:r>
              <a:endParaRPr lang="ru-RU" dirty="0"/>
            </a:p>
          </p:txBody>
        </p:sp>
        <p:cxnSp>
          <p:nvCxnSpPr>
            <p:cNvPr id="143" name="Прямая соединительная линия 142"/>
            <p:cNvCxnSpPr/>
            <p:nvPr/>
          </p:nvCxnSpPr>
          <p:spPr>
            <a:xfrm>
              <a:off x="642910" y="5155654"/>
              <a:ext cx="21431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5" name="Прямая соединительная линия 144"/>
          <p:cNvCxnSpPr/>
          <p:nvPr/>
        </p:nvCxnSpPr>
        <p:spPr>
          <a:xfrm>
            <a:off x="5357818" y="6215082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/>
          <p:cNvCxnSpPr/>
          <p:nvPr/>
        </p:nvCxnSpPr>
        <p:spPr>
          <a:xfrm>
            <a:off x="5643570" y="6215082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>
            <a:off x="5857884" y="6215082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/>
          <p:cNvSpPr txBox="1"/>
          <p:nvPr/>
        </p:nvSpPr>
        <p:spPr>
          <a:xfrm>
            <a:off x="428596" y="5072074"/>
            <a:ext cx="8194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Ось симметрии </a:t>
            </a:r>
            <a:r>
              <a:rPr lang="ru-RU" dirty="0" smtClean="0"/>
              <a:t>– как элемент сгиба, а «1» соседние друг другу в 3-м измерении.</a:t>
            </a:r>
            <a:endParaRPr lang="ru-RU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57158" y="2428868"/>
            <a:ext cx="4000528" cy="2441034"/>
            <a:chOff x="428596" y="4071942"/>
            <a:chExt cx="4000528" cy="2441034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28596" y="4369836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500166" y="407194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4</a:t>
              </a:r>
              <a:endParaRPr lang="ru-RU" sz="1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14414" y="4071942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en-GB" sz="1400" dirty="0" smtClean="0"/>
                <a:t>3</a:t>
              </a:r>
              <a:endParaRPr lang="ru-RU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85786" y="408408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endParaRPr lang="ru-RU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8596" y="4084084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endParaRPr lang="ru-RU" sz="1400" dirty="0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428596" y="4727026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428596" y="5155654"/>
              <a:ext cx="4000528" cy="158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428596" y="551284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00034" y="4369836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0034" y="479846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0034" y="515565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00034" y="551284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>
              <a:off x="428596" y="5870034"/>
              <a:ext cx="400052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857356" y="407194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0   0</a:t>
              </a:r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00298" y="408408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0   1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71802" y="4084084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1   1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708846" y="4071942"/>
              <a:ext cx="57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1   0</a:t>
              </a:r>
              <a:endParaRPr lang="ru-RU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14678" y="551284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71736" y="551284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71736" y="51556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71736" y="47984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00232" y="51556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000232" y="43698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14678" y="51556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214678" y="43698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14678" y="47984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err="1" smtClean="0"/>
                <a:t>0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857620" y="551284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57620" y="51556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859320" y="47984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00232" y="47984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000232" y="551284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71736" y="43698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857620" y="43698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28926" y="6143644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endParaRPr lang="ru-RU" sz="1400" dirty="0"/>
            </a:p>
          </p:txBody>
        </p:sp>
        <p:sp>
          <p:nvSpPr>
            <p:cNvPr id="39" name="Дуга 38"/>
            <p:cNvSpPr/>
            <p:nvPr/>
          </p:nvSpPr>
          <p:spPr>
            <a:xfrm>
              <a:off x="1857356" y="4786322"/>
              <a:ext cx="500066" cy="714380"/>
            </a:xfrm>
            <a:prstGeom prst="arc">
              <a:avLst>
                <a:gd name="adj1" fmla="val 16200000"/>
                <a:gd name="adj2" fmla="val 524451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Дуга 39"/>
            <p:cNvSpPr/>
            <p:nvPr/>
          </p:nvSpPr>
          <p:spPr>
            <a:xfrm rot="10573423">
              <a:off x="3808885" y="4804346"/>
              <a:ext cx="570701" cy="708258"/>
            </a:xfrm>
            <a:prstGeom prst="arc">
              <a:avLst>
                <a:gd name="adj1" fmla="val 16455103"/>
                <a:gd name="adj2" fmla="val 5486413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1" name="Прямая соединительная линия 40"/>
            <p:cNvCxnSpPr/>
            <p:nvPr/>
          </p:nvCxnSpPr>
          <p:spPr>
            <a:xfrm rot="10800000">
              <a:off x="2285984" y="5429264"/>
              <a:ext cx="785818" cy="7143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rot="5400000" flipH="1" flipV="1">
              <a:off x="3071802" y="5357826"/>
              <a:ext cx="785818" cy="7858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rot="5400000">
              <a:off x="322233" y="4964123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rot="5400000">
              <a:off x="1536679" y="4964123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rot="5400000">
              <a:off x="965175" y="4964123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rot="5400000">
              <a:off x="2179621" y="4964123"/>
              <a:ext cx="1785950" cy="158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rot="5400000">
              <a:off x="2751125" y="4964123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rot="5400000">
              <a:off x="3394067" y="4964123"/>
              <a:ext cx="178595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/>
          <p:cNvSpPr txBox="1"/>
          <p:nvPr/>
        </p:nvSpPr>
        <p:spPr>
          <a:xfrm>
            <a:off x="214282" y="357166"/>
            <a:ext cx="86439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Когда мы рисовали маленькую карту Карно, мы сказали, что крайние строчки и столбики соединяются друг с другом. Однако, если говорить строго, в карте Карно ось симметрии идет каждые 2-е клетки.</a:t>
            </a:r>
          </a:p>
          <a:p>
            <a:pPr algn="just"/>
            <a:r>
              <a:rPr lang="ru-RU" dirty="0" smtClean="0"/>
              <a:t>      Если «1» стоят таким образом (рис) то объединяем крайние соседние. А можно думать, что они симметричны оси симметрии. </a:t>
            </a:r>
            <a:endParaRPr lang="ru-RU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8572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Если согнуть лист по линии сгиба, то они окажутся друг над другом в 3-м измерении, поэтому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>
            <a:off x="762" y="2642388"/>
            <a:ext cx="35719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500828" y="2642388"/>
            <a:ext cx="35719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1000894" y="2642388"/>
            <a:ext cx="35719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1500960" y="2642388"/>
            <a:ext cx="35719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2001026" y="2642388"/>
            <a:ext cx="35719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2501092" y="2642388"/>
            <a:ext cx="35719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3001158" y="2642388"/>
            <a:ext cx="35719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3501224" y="2642388"/>
            <a:ext cx="35719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4071934" y="2643182"/>
            <a:ext cx="35719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8" name="Группа 207"/>
          <p:cNvGrpSpPr/>
          <p:nvPr/>
        </p:nvGrpSpPr>
        <p:grpSpPr>
          <a:xfrm>
            <a:off x="285720" y="1000108"/>
            <a:ext cx="6225324" cy="3941232"/>
            <a:chOff x="285720" y="1000108"/>
            <a:chExt cx="6225324" cy="3941232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285720" y="1357298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285720" y="1714488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285720" y="2143116"/>
              <a:ext cx="5572164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285720" y="2500306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85720" y="1000108"/>
              <a:ext cx="819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1</a:t>
              </a:r>
              <a:r>
                <a:rPr lang="ru-RU" dirty="0" smtClean="0"/>
                <a:t>Х</a:t>
              </a:r>
              <a:r>
                <a:rPr lang="ru-RU" sz="1400" dirty="0" smtClean="0"/>
                <a:t>2</a:t>
              </a:r>
              <a:r>
                <a:rPr lang="ru-RU" dirty="0" smtClean="0"/>
                <a:t>Х</a:t>
              </a:r>
              <a:r>
                <a:rPr lang="ru-RU" sz="1400" dirty="0" smtClean="0"/>
                <a:t>3</a:t>
              </a:r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rot="16200000" flipH="1">
              <a:off x="928662" y="1142984"/>
              <a:ext cx="285752" cy="142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037901" y="1000108"/>
              <a:ext cx="819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</a:t>
              </a:r>
              <a:r>
                <a:rPr lang="ru-RU" sz="1400" dirty="0" smtClean="0"/>
                <a:t>4</a:t>
              </a:r>
              <a:r>
                <a:rPr lang="ru-RU" dirty="0" smtClean="0"/>
                <a:t>Х</a:t>
              </a:r>
              <a:r>
                <a:rPr lang="ru-RU" sz="1400" dirty="0" smtClean="0"/>
                <a:t>5</a:t>
              </a:r>
              <a:r>
                <a:rPr lang="ru-RU" dirty="0" smtClean="0"/>
                <a:t>Х</a:t>
              </a:r>
              <a:r>
                <a:rPr lang="ru-RU" sz="1400" dirty="0" smtClean="0"/>
                <a:t>6</a:t>
              </a:r>
              <a:endParaRPr lang="ru-RU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85918" y="100010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000</a:t>
              </a:r>
              <a:endParaRPr lang="ru-RU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85984" y="100010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001</a:t>
              </a:r>
              <a:endParaRPr lang="ru-RU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786050" y="100010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011</a:t>
              </a:r>
              <a:endParaRPr lang="ru-R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86116" y="100010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010</a:t>
              </a:r>
              <a:endParaRPr lang="ru-RU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86182" y="100010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110</a:t>
              </a:r>
              <a:endParaRPr lang="ru-RU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286248" y="100010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111</a:t>
              </a:r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786314" y="100010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101</a:t>
              </a:r>
              <a:endParaRPr lang="ru-RU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286380" y="100010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100</a:t>
              </a:r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7158" y="1357298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0 0 0</a:t>
              </a:r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8578" y="1785926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0 0 1</a:t>
              </a:r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57158" y="2143116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0 1 1</a:t>
              </a:r>
              <a:endParaRPr lang="ru-RU" dirty="0"/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285720" y="2857496"/>
              <a:ext cx="5572164" cy="158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285720" y="3286124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57158" y="2500306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0 1 0</a:t>
              </a:r>
              <a:endParaRPr lang="ru-RU" dirty="0"/>
            </a:p>
          </p:txBody>
        </p:sp>
        <p:cxnSp>
          <p:nvCxnSpPr>
            <p:cNvPr id="36" name="Прямая соединительная линия 35"/>
            <p:cNvCxnSpPr/>
            <p:nvPr/>
          </p:nvCxnSpPr>
          <p:spPr>
            <a:xfrm>
              <a:off x="285720" y="3643314"/>
              <a:ext cx="5572164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57158" y="2928934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1 1 0</a:t>
              </a:r>
              <a:endParaRPr lang="ru-RU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57158" y="3286124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1 1 1</a:t>
              </a:r>
              <a:endParaRPr lang="ru-RU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57158" y="3643314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1 0 1</a:t>
              </a:r>
              <a:endParaRPr lang="ru-RU" dirty="0"/>
            </a:p>
          </p:txBody>
        </p:sp>
        <p:cxnSp>
          <p:nvCxnSpPr>
            <p:cNvPr id="40" name="Прямая соединительная линия 39"/>
            <p:cNvCxnSpPr/>
            <p:nvPr/>
          </p:nvCxnSpPr>
          <p:spPr>
            <a:xfrm>
              <a:off x="285720" y="4000504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357158" y="4000504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1 0 0</a:t>
              </a:r>
              <a:endParaRPr lang="ru-RU" dirty="0"/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>
              <a:off x="285720" y="4429132"/>
              <a:ext cx="557216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357554" y="364331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29058" y="21431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929058" y="178592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357554" y="178592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357554" y="21431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357554" y="328612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857620" y="364331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857620" y="328612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928794" y="21431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928794" y="178592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3286116" y="3286124"/>
              <a:ext cx="428628" cy="785818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3786182" y="3286124"/>
              <a:ext cx="428628" cy="785818"/>
            </a:xfrm>
            <a:prstGeom prst="ellipse">
              <a:avLst/>
            </a:prstGeom>
            <a:noFill/>
            <a:ln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714876" y="4572008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endParaRPr lang="ru-RU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143636" y="2571744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z</a:t>
              </a:r>
              <a:r>
                <a:rPr lang="en-GB" sz="1400" dirty="0" smtClean="0"/>
                <a:t>2</a:t>
              </a:r>
              <a:endParaRPr lang="ru-RU" sz="1400" dirty="0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3286116" y="1714488"/>
              <a:ext cx="428628" cy="785818"/>
            </a:xfrm>
            <a:prstGeom prst="ellipse">
              <a:avLst/>
            </a:prstGeom>
            <a:noFill/>
            <a:ln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3857620" y="1714488"/>
              <a:ext cx="428628" cy="785818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285852" y="4572008"/>
              <a:ext cx="367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rgbClr val="C00000"/>
                  </a:solidFill>
                </a:rPr>
                <a:t>z</a:t>
              </a:r>
              <a:r>
                <a:rPr lang="ru-RU" sz="1400" dirty="0" smtClean="0">
                  <a:solidFill>
                    <a:srgbClr val="C00000"/>
                  </a:solidFill>
                </a:rPr>
                <a:t>3</a:t>
              </a:r>
              <a:endParaRPr lang="ru-RU" sz="1400" dirty="0">
                <a:solidFill>
                  <a:srgbClr val="C00000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429256" y="328612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5429256" y="364331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161" name="Овал 160"/>
            <p:cNvSpPr/>
            <p:nvPr/>
          </p:nvSpPr>
          <p:spPr>
            <a:xfrm>
              <a:off x="5357818" y="3214686"/>
              <a:ext cx="428628" cy="785818"/>
            </a:xfrm>
            <a:prstGeom prst="ellipse">
              <a:avLst/>
            </a:prstGeom>
            <a:noFill/>
            <a:ln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63" name="Прямая соединительная линия 162"/>
            <p:cNvCxnSpPr>
              <a:endCxn id="63" idx="0"/>
            </p:cNvCxnSpPr>
            <p:nvPr/>
          </p:nvCxnSpPr>
          <p:spPr>
            <a:xfrm rot="16200000" flipH="1">
              <a:off x="4212381" y="3931494"/>
              <a:ext cx="642942" cy="6380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Прямая соединительная линия 165"/>
            <p:cNvCxnSpPr>
              <a:stCxn id="161" idx="3"/>
            </p:cNvCxnSpPr>
            <p:nvPr/>
          </p:nvCxnSpPr>
          <p:spPr>
            <a:xfrm rot="5400000">
              <a:off x="4795879" y="3947298"/>
              <a:ext cx="686584" cy="5628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/>
            <p:cNvSpPr txBox="1"/>
            <p:nvPr/>
          </p:nvSpPr>
          <p:spPr>
            <a:xfrm>
              <a:off x="5429256" y="178592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5429256" y="2143116"/>
              <a:ext cx="3016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170" name="Овал 169"/>
            <p:cNvSpPr/>
            <p:nvPr/>
          </p:nvSpPr>
          <p:spPr>
            <a:xfrm>
              <a:off x="5357818" y="1714488"/>
              <a:ext cx="428628" cy="785818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72" name="Прямая соединительная линия 171"/>
            <p:cNvCxnSpPr/>
            <p:nvPr/>
          </p:nvCxnSpPr>
          <p:spPr>
            <a:xfrm>
              <a:off x="4286248" y="2285992"/>
              <a:ext cx="1928826" cy="5000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Прямая соединительная линия 174"/>
            <p:cNvCxnSpPr/>
            <p:nvPr/>
          </p:nvCxnSpPr>
          <p:spPr>
            <a:xfrm flipV="1">
              <a:off x="4214810" y="2786058"/>
              <a:ext cx="1928826" cy="8572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Прямая соединительная линия 177"/>
            <p:cNvCxnSpPr/>
            <p:nvPr/>
          </p:nvCxnSpPr>
          <p:spPr>
            <a:xfrm rot="5400000" flipH="1" flipV="1">
              <a:off x="5464975" y="3036091"/>
              <a:ext cx="1000132" cy="3571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Прямая соединительная линия 180"/>
            <p:cNvCxnSpPr/>
            <p:nvPr/>
          </p:nvCxnSpPr>
          <p:spPr>
            <a:xfrm rot="16200000" flipH="1">
              <a:off x="5643570" y="2285992"/>
              <a:ext cx="642942" cy="3571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/>
            <p:cNvSpPr txBox="1"/>
            <p:nvPr/>
          </p:nvSpPr>
          <p:spPr>
            <a:xfrm>
              <a:off x="1928794" y="328612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1928794" y="364331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  <p:sp>
          <p:nvSpPr>
            <p:cNvPr id="186" name="Овал 185"/>
            <p:cNvSpPr/>
            <p:nvPr/>
          </p:nvSpPr>
          <p:spPr>
            <a:xfrm>
              <a:off x="1857356" y="1714488"/>
              <a:ext cx="428628" cy="785818"/>
            </a:xfrm>
            <a:prstGeom prst="ellipse">
              <a:avLst/>
            </a:prstGeom>
            <a:noFill/>
            <a:ln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7" name="Овал 186"/>
            <p:cNvSpPr/>
            <p:nvPr/>
          </p:nvSpPr>
          <p:spPr>
            <a:xfrm>
              <a:off x="1857356" y="3214686"/>
              <a:ext cx="428628" cy="785818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89" name="Прямая соединительная линия 188"/>
            <p:cNvCxnSpPr>
              <a:endCxn id="77" idx="0"/>
            </p:cNvCxnSpPr>
            <p:nvPr/>
          </p:nvCxnSpPr>
          <p:spPr>
            <a:xfrm rot="5400000">
              <a:off x="413307" y="3199365"/>
              <a:ext cx="2428892" cy="31639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Прямая соединительная линия 192"/>
            <p:cNvCxnSpPr>
              <a:endCxn id="77" idx="0"/>
            </p:cNvCxnSpPr>
            <p:nvPr/>
          </p:nvCxnSpPr>
          <p:spPr>
            <a:xfrm rot="5400000">
              <a:off x="1306266" y="4020918"/>
              <a:ext cx="714380" cy="38780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Прямая соединительная линия 195"/>
            <p:cNvCxnSpPr>
              <a:endCxn id="77" idx="0"/>
            </p:cNvCxnSpPr>
            <p:nvPr/>
          </p:nvCxnSpPr>
          <p:spPr>
            <a:xfrm rot="5400000">
              <a:off x="1178711" y="2433961"/>
              <a:ext cx="2428892" cy="184720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/>
            <p:cNvCxnSpPr>
              <a:endCxn id="77" idx="0"/>
            </p:cNvCxnSpPr>
            <p:nvPr/>
          </p:nvCxnSpPr>
          <p:spPr>
            <a:xfrm rot="10800000" flipV="1">
              <a:off x="1469556" y="3643314"/>
              <a:ext cx="1847202" cy="92869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Прямая соединительная линия 199"/>
            <p:cNvCxnSpPr>
              <a:endCxn id="77" idx="0"/>
            </p:cNvCxnSpPr>
            <p:nvPr/>
          </p:nvCxnSpPr>
          <p:spPr>
            <a:xfrm rot="5400000">
              <a:off x="1428744" y="2183928"/>
              <a:ext cx="2428892" cy="234726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Прямая соединительная линия 201"/>
            <p:cNvCxnSpPr>
              <a:endCxn id="77" idx="0"/>
            </p:cNvCxnSpPr>
            <p:nvPr/>
          </p:nvCxnSpPr>
          <p:spPr>
            <a:xfrm rot="10800000" flipV="1">
              <a:off x="1469556" y="4071942"/>
              <a:ext cx="2490144" cy="50006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Прямая соединительная линия 203"/>
            <p:cNvCxnSpPr>
              <a:endCxn id="77" idx="0"/>
            </p:cNvCxnSpPr>
            <p:nvPr/>
          </p:nvCxnSpPr>
          <p:spPr>
            <a:xfrm rot="10800000" flipV="1">
              <a:off x="1469556" y="2143116"/>
              <a:ext cx="3918904" cy="242889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Прямая соединительная линия 205"/>
            <p:cNvCxnSpPr>
              <a:endCxn id="77" idx="0"/>
            </p:cNvCxnSpPr>
            <p:nvPr/>
          </p:nvCxnSpPr>
          <p:spPr>
            <a:xfrm rot="10800000" flipV="1">
              <a:off x="1469556" y="4000504"/>
              <a:ext cx="4061780" cy="57150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9" name="TextBox 208"/>
          <p:cNvSpPr txBox="1"/>
          <p:nvPr/>
        </p:nvSpPr>
        <p:spPr>
          <a:xfrm>
            <a:off x="6000760" y="785794"/>
            <a:ext cx="29289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Жирным</a:t>
            </a:r>
            <a:r>
              <a:rPr lang="ru-RU" dirty="0" smtClean="0"/>
              <a:t> – выделены оси симметрии (через 4 клетки)</a:t>
            </a:r>
          </a:p>
          <a:p>
            <a:pPr algn="just"/>
            <a:r>
              <a:rPr lang="ru-RU" b="1" dirty="0" smtClean="0"/>
              <a:t>Полужирным</a:t>
            </a:r>
            <a:r>
              <a:rPr lang="ru-RU" dirty="0" smtClean="0"/>
              <a:t> – (через 2 клетки)</a:t>
            </a:r>
          </a:p>
          <a:p>
            <a:pPr algn="just"/>
            <a:endParaRPr lang="ru-RU" dirty="0"/>
          </a:p>
        </p:txBody>
      </p:sp>
      <p:sp>
        <p:nvSpPr>
          <p:cNvPr id="210" name="TextBox 209"/>
          <p:cNvSpPr txBox="1"/>
          <p:nvPr/>
        </p:nvSpPr>
        <p:spPr>
          <a:xfrm>
            <a:off x="6072198" y="3214686"/>
            <a:ext cx="2857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Выделим области, т.к. они расположены симметрично, относительно оси симметрии</a:t>
            </a:r>
            <a:endParaRPr lang="ru-RU" dirty="0"/>
          </a:p>
        </p:txBody>
      </p:sp>
      <p:sp>
        <p:nvSpPr>
          <p:cNvPr id="211" name="TextBox 210"/>
          <p:cNvSpPr txBox="1"/>
          <p:nvPr/>
        </p:nvSpPr>
        <p:spPr>
          <a:xfrm>
            <a:off x="285720" y="5000636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Z=X</a:t>
            </a:r>
            <a:r>
              <a:rPr lang="en-GB" sz="1400" dirty="0" smtClean="0"/>
              <a:t>1</a:t>
            </a:r>
            <a:r>
              <a:rPr lang="en-GB" dirty="0" smtClean="0"/>
              <a:t>X</a:t>
            </a:r>
            <a:r>
              <a:rPr lang="en-GB" sz="1400" dirty="0" smtClean="0"/>
              <a:t>3</a:t>
            </a:r>
            <a:r>
              <a:rPr lang="en-GB" dirty="0" smtClean="0"/>
              <a:t>X</a:t>
            </a:r>
            <a:r>
              <a:rPr lang="ru-RU" sz="1400" dirty="0" smtClean="0"/>
              <a:t>4</a:t>
            </a:r>
            <a:r>
              <a:rPr lang="en-GB" dirty="0" smtClean="0"/>
              <a:t>X</a:t>
            </a:r>
            <a:r>
              <a:rPr lang="en-GB" sz="1400" dirty="0" smtClean="0"/>
              <a:t>6</a:t>
            </a:r>
            <a:endParaRPr lang="ru-RU" dirty="0"/>
          </a:p>
        </p:txBody>
      </p:sp>
      <p:cxnSp>
        <p:nvCxnSpPr>
          <p:cNvPr id="213" name="Прямая соединительная линия 212"/>
          <p:cNvCxnSpPr/>
          <p:nvPr/>
        </p:nvCxnSpPr>
        <p:spPr>
          <a:xfrm>
            <a:off x="1214414" y="5072074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TextBox 213"/>
          <p:cNvSpPr txBox="1"/>
          <p:nvPr/>
        </p:nvSpPr>
        <p:spPr>
          <a:xfrm>
            <a:off x="285720" y="5429264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ru-RU" sz="1400" dirty="0" smtClean="0"/>
              <a:t>2</a:t>
            </a:r>
            <a:r>
              <a:rPr lang="en-GB" dirty="0" smtClean="0"/>
              <a:t>=X</a:t>
            </a:r>
            <a:r>
              <a:rPr lang="en-GB" sz="1400" dirty="0" smtClean="0"/>
              <a:t>3</a:t>
            </a:r>
            <a:r>
              <a:rPr lang="en-GB" dirty="0" smtClean="0"/>
              <a:t>X</a:t>
            </a:r>
            <a:r>
              <a:rPr lang="ru-RU" sz="1400" dirty="0" smtClean="0"/>
              <a:t>4</a:t>
            </a:r>
            <a:r>
              <a:rPr lang="en-GB" dirty="0" smtClean="0"/>
              <a:t>X</a:t>
            </a:r>
            <a:r>
              <a:rPr lang="en-GB" sz="1400" dirty="0" smtClean="0"/>
              <a:t>6</a:t>
            </a:r>
            <a:endParaRPr lang="ru-RU" dirty="0"/>
          </a:p>
        </p:txBody>
      </p:sp>
      <p:cxnSp>
        <p:nvCxnSpPr>
          <p:cNvPr id="216" name="Прямая соединительная линия 215"/>
          <p:cNvCxnSpPr/>
          <p:nvPr/>
        </p:nvCxnSpPr>
        <p:spPr>
          <a:xfrm>
            <a:off x="1142976" y="5429264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/>
          <p:cNvSpPr txBox="1"/>
          <p:nvPr/>
        </p:nvSpPr>
        <p:spPr>
          <a:xfrm>
            <a:off x="1643042" y="5000636"/>
            <a:ext cx="301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z3 – </a:t>
            </a:r>
            <a:r>
              <a:rPr lang="ru-RU" dirty="0" smtClean="0"/>
              <a:t>объединяет все области</a:t>
            </a:r>
            <a:endParaRPr lang="ru-RU" dirty="0"/>
          </a:p>
        </p:txBody>
      </p:sp>
      <p:sp>
        <p:nvSpPr>
          <p:cNvPr id="218" name="TextBox 217"/>
          <p:cNvSpPr txBox="1"/>
          <p:nvPr/>
        </p:nvSpPr>
        <p:spPr>
          <a:xfrm>
            <a:off x="4643438" y="5000636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</a:t>
            </a:r>
            <a:r>
              <a:rPr lang="ru-RU" sz="1400" dirty="0" smtClean="0"/>
              <a:t>3</a:t>
            </a:r>
            <a:r>
              <a:rPr lang="en-GB" dirty="0" smtClean="0"/>
              <a:t>=X</a:t>
            </a:r>
            <a:r>
              <a:rPr lang="en-GB" sz="1400" dirty="0" smtClean="0"/>
              <a:t>3</a:t>
            </a:r>
            <a:r>
              <a:rPr lang="en-GB" dirty="0" smtClean="0"/>
              <a:t>X</a:t>
            </a:r>
            <a:r>
              <a:rPr lang="en-GB" sz="1400" dirty="0" smtClean="0"/>
              <a:t>6</a:t>
            </a:r>
            <a:endParaRPr lang="ru-RU" dirty="0"/>
          </a:p>
        </p:txBody>
      </p:sp>
      <p:cxnSp>
        <p:nvCxnSpPr>
          <p:cNvPr id="220" name="Прямая соединительная линия 219"/>
          <p:cNvCxnSpPr/>
          <p:nvPr/>
        </p:nvCxnSpPr>
        <p:spPr>
          <a:xfrm>
            <a:off x="5143504" y="500063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TextBox 220"/>
          <p:cNvSpPr txBox="1"/>
          <p:nvPr/>
        </p:nvSpPr>
        <p:spPr>
          <a:xfrm>
            <a:off x="1571604" y="5643578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Т.е. необходимо понять следующее: есть ось симметрии, проходящая каждые 2-е клетки. И если «1» находится симметрично оси симметрии, то их можно объединить в одну область.</a:t>
            </a:r>
            <a:endParaRPr lang="ru-RU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23463</TotalTime>
  <Words>2799</Words>
  <PresentationFormat>Экран (4:3)</PresentationFormat>
  <Paragraphs>1040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44</cp:revision>
  <dcterms:created xsi:type="dcterms:W3CDTF">2024-11-01T06:20:59Z</dcterms:created>
  <dcterms:modified xsi:type="dcterms:W3CDTF">2025-01-20T09:41:37Z</dcterms:modified>
</cp:coreProperties>
</file>